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316" r:id="rId4"/>
    <p:sldId id="318" r:id="rId5"/>
    <p:sldId id="315" r:id="rId6"/>
    <p:sldId id="290" r:id="rId7"/>
    <p:sldId id="291" r:id="rId8"/>
    <p:sldId id="292" r:id="rId9"/>
    <p:sldId id="293" r:id="rId10"/>
    <p:sldId id="295" r:id="rId11"/>
    <p:sldId id="297" r:id="rId12"/>
    <p:sldId id="298" r:id="rId13"/>
    <p:sldId id="299" r:id="rId14"/>
    <p:sldId id="300" r:id="rId15"/>
    <p:sldId id="302" r:id="rId16"/>
    <p:sldId id="303" r:id="rId17"/>
    <p:sldId id="309" r:id="rId18"/>
    <p:sldId id="308" r:id="rId19"/>
    <p:sldId id="305" r:id="rId20"/>
    <p:sldId id="320" r:id="rId21"/>
    <p:sldId id="319" r:id="rId22"/>
    <p:sldId id="313" r:id="rId23"/>
    <p:sldId id="266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B1"/>
    <a:srgbClr val="11437F"/>
    <a:srgbClr val="E6E6E6"/>
    <a:srgbClr val="DDDDDD"/>
    <a:srgbClr val="99CCF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253" autoAdjust="0"/>
  </p:normalViewPr>
  <p:slideViewPr>
    <p:cSldViewPr>
      <p:cViewPr varScale="1">
        <p:scale>
          <a:sx n="233" d="100"/>
          <a:sy n="233" d="100"/>
        </p:scale>
        <p:origin x="-852" y="-90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09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49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4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8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0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9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4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4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60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10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88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97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97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28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4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08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7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2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9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6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B102A-EDC8-431F-B475-B3229B34ED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4BE-2A33-46D9-B44B-1DA6EC2318BF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26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4775-C4E7-4641-8011-B76361CC31A4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90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0753-80D8-4465-BE3F-599DB496C4EB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1F9D-C3D5-4D7B-856A-A4D9F4778B21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8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5A6-A83F-414F-981D-F2E3CEF6C15C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4B19-5A42-439B-BC4E-92E6DFACC912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86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903-EA5C-4235-845E-057482457C1E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141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42793" y="468701"/>
            <a:ext cx="56809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466988" y="42584"/>
            <a:ext cx="4256250" cy="425833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4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180187" y="3032283"/>
            <a:ext cx="3405426" cy="169754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62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553337" y="3100100"/>
            <a:ext cx="170421" cy="1019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62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302" y="3017724"/>
            <a:ext cx="1326134" cy="271831"/>
          </a:xfrm>
          <a:prstGeom prst="rect">
            <a:avLst/>
          </a:prstGeom>
        </p:spPr>
        <p:txBody>
          <a:bodyPr/>
          <a:lstStyle/>
          <a:p>
            <a:fld id="{F610515F-1E8C-4EDF-B9D4-579670099B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25"/>
            <a:ext cx="1845056" cy="271831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376179" y="3025537"/>
            <a:ext cx="1326134" cy="165040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30" y="22229"/>
            <a:ext cx="2738172" cy="165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72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0" y="250826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432420" hangingPunct="1"/>
            <a:endParaRPr sz="1829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7909" y="860426"/>
            <a:ext cx="4036060" cy="152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9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130" y="22227"/>
            <a:ext cx="2738172" cy="1695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1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F694-E1C4-4716-8C03-B76FD6043CF6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1311-C342-449F-8719-7B9CD4DF7028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8624-A353-4CCE-A96F-CFD00D8C1AD4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D0D8-DDC3-415D-AFB4-9836CAADE717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0723-DEA8-41F0-B956-5E9E65C26BA2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80EA-BA06-41B2-A69A-BB270A83C3D9}" type="datetime1">
              <a:rPr lang="en-US" smtClean="0"/>
              <a:t>8/8/2023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4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bus.gov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ufk45@roskazna.ru" TargetMode="External"/><Relationship Id="rId4" Type="http://schemas.openxmlformats.org/officeDocument/2006/relationships/hyperlink" Target="https://disk.yandex.ru/i/23FPQUBm8VOHh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14387" y="442240"/>
            <a:ext cx="47379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 и качественного размещения информации государственными и муниципальными учреждениями на официальном сайте в сети «Интернет» 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bus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gov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учетом анализа результатов мониторингового отчета , составленного по состоянию на 01 июля 2023 года. 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2023 года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www.leningrad.roskazna.ru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г.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Санкт-Петербург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130301" y="135409"/>
            <a:ext cx="4114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</a:rPr>
              <a:t>Управление Федерального казначейства по Ленинградской области </a:t>
            </a:r>
            <a:endParaRPr lang="ru-RU" sz="9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66" y="2084386"/>
            <a:ext cx="4971765" cy="810297"/>
          </a:xfrm>
          <a:prstGeom prst="rect">
            <a:avLst/>
          </a:prstGeom>
          <a:noFill/>
        </p:spPr>
        <p:txBody>
          <a:bodyPr wrap="square" lIns="162379" tIns="81190" rIns="162379" bIns="81190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Бондырева Юлия Анатольевна</a:t>
            </a:r>
            <a:endParaRPr lang="en-US" sz="1000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бюджетного учета и отчетн</a:t>
            </a:r>
            <a:r>
              <a:rPr lang="ru-RU" altLang="ru-RU" sz="1000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000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 по </a:t>
            </a:r>
          </a:p>
          <a:p>
            <a:r>
              <a:rPr lang="ru-RU" altLang="ru-RU" sz="1000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операциям бюджетов-главный бухгалтер УФК </a:t>
            </a:r>
            <a:r>
              <a:rPr lang="ru-RU" altLang="ru-RU" sz="1000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Ленинградской области</a:t>
            </a:r>
          </a:p>
          <a:p>
            <a:endParaRPr lang="ru-RU" sz="1200" dirty="0">
              <a:solidFill>
                <a:srgbClr val="1143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15900" y="85487"/>
            <a:ext cx="4572000" cy="2618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32420"/>
            <a:r>
              <a:rPr lang="ru-RU" sz="85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Рекомендуемые сроки предоставления информации государственными и муниципальными учреждениями, размещаемой на сайте «Интернет» </a:t>
            </a:r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bus.gov.ru(приложение </a:t>
            </a:r>
            <a:r>
              <a:rPr lang="en-US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5</a:t>
            </a:r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) </a:t>
            </a:r>
            <a:endParaRPr lang="ru-RU" sz="851" dirty="0">
              <a:solidFill>
                <a:srgbClr val="4472C4">
                  <a:lumMod val="75000"/>
                </a:srgb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1860"/>
              </p:ext>
            </p:extLst>
          </p:nvPr>
        </p:nvGraphicFramePr>
        <p:xfrm>
          <a:off x="139700" y="375077"/>
          <a:ext cx="5488677" cy="27759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5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1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9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 п/п</a:t>
                      </a:r>
                      <a:endParaRPr lang="ru-RU" sz="7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Наименование информации</a:t>
                      </a:r>
                      <a:endParaRPr lang="ru-RU" sz="7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Сроки представления</a:t>
                      </a:r>
                      <a:endParaRPr lang="ru-RU" sz="7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Электронные копии документов</a:t>
                      </a:r>
                      <a:endParaRPr lang="ru-RU" sz="7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Решения учредителя о создании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Учредительные документы (устав) учреждения, в том числе документы на внесение в них изменений;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Свидетельства о государственной регистрации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Решения учредителя о назначении руководителя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Положения о филиалах, представительствах учреждения;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Документы, содержащие сведения о составе наблюдательного совета автономного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документов или внесения изменений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документы.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31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Электронные </a:t>
                      </a: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копии документов и структурированная информация </a:t>
                      </a:r>
                      <a:r>
                        <a:rPr lang="ru-RU" sz="700" b="1" kern="1200" dirty="0" smtClean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 </a:t>
                      </a: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учреждении*</a:t>
                      </a: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Государственное (муниципальное) задание на оказание государственных (муниципальных) услуг (выполнение работ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План финансово-хозяйственной деятельности государственного (муниципального)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 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Информация об операциях с целевыми средствами из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бюджета.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документов.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Информация о показателях бюджетной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сметы.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15 рабочих дней 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начала очередного финансового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 о выполнении Государственного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задания.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имущества.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Годовая бухгалтерская отчетность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учреждения.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1 апреля года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следующего за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отчетным.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ведения (документы) о проведенных в отношении учреждения контрольных мероприятиях и их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результатах.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принятия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документов.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9*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внесении изменений в информацию (документы) по пунктам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1-8.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 позднее 5 рабочих дней</a:t>
                      </a: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следующих за днем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внесения изменений в </a:t>
                      </a:r>
                      <a:r>
                        <a:rPr lang="ru-RU" sz="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документы.</a:t>
                      </a:r>
                      <a:endParaRPr lang="ru-RU" sz="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6770" marR="1677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96900" y="98426"/>
            <a:ext cx="4419600" cy="76199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Проверка соответствия (</a:t>
            </a:r>
            <a:r>
              <a:rPr lang="ru-RU" sz="1200" b="1" dirty="0" smtClean="0"/>
              <a:t>приложение </a:t>
            </a:r>
            <a:r>
              <a:rPr lang="en-US" sz="1200" b="1" dirty="0" smtClean="0"/>
              <a:t>6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9699" y="250825"/>
            <a:ext cx="54864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8901" y="-531746"/>
            <a:ext cx="4742455" cy="4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0826"/>
            <a:ext cx="52578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8901" y="-531746"/>
            <a:ext cx="4742455" cy="4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501" y="98424"/>
            <a:ext cx="5638800" cy="28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91917" y="174625"/>
            <a:ext cx="4672183" cy="13498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32420"/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Информация об операциях с целевыми средствами из бюджета( приложение </a:t>
            </a:r>
            <a:r>
              <a:rPr lang="en-US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7</a:t>
            </a:r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)    </a:t>
            </a:r>
            <a:endParaRPr lang="ru-RU" sz="851" dirty="0">
              <a:solidFill>
                <a:srgbClr val="4472C4">
                  <a:lumMod val="75000"/>
                </a:srgb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917" y="461132"/>
            <a:ext cx="5452652" cy="419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20"/>
            <a:r>
              <a:rPr lang="ru-RU" sz="851" b="1" dirty="0">
                <a:solidFill>
                  <a:prstClr val="black"/>
                </a:solidFill>
                <a:latin typeface="Segoe UI Light" panose="020B0502040204020203" pitchFamily="34" charset="0"/>
              </a:rPr>
              <a:t>Особенности заполнения информации об операциях с целевыми средствами в электронном структурированном виде на сайте bus.gov.</a:t>
            </a:r>
            <a:r>
              <a:rPr lang="en-US" sz="851" b="1" dirty="0" err="1">
                <a:solidFill>
                  <a:prstClr val="black"/>
                </a:solidFill>
                <a:latin typeface="Segoe UI Light" panose="020B0502040204020203" pitchFamily="34" charset="0"/>
              </a:rPr>
              <a:t>ru</a:t>
            </a:r>
            <a:r>
              <a:rPr lang="ru-RU" sz="851" b="1" dirty="0">
                <a:solidFill>
                  <a:prstClr val="black"/>
                </a:solidFill>
                <a:latin typeface="Segoe UI Light" panose="020B0502040204020203" pitchFamily="34" charset="0"/>
              </a:rPr>
              <a:t>. </a:t>
            </a: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91917" y="927440"/>
            <a:ext cx="5462199" cy="223869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 defTabSz="432420"/>
            <a:r>
              <a:rPr lang="ru-RU" sz="804" b="1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«Информация об операциях с целевыми средствами из бюджета» </a:t>
            </a:r>
            <a:r>
              <a:rPr lang="ru-RU" sz="804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включает в себя два вида Информации</a:t>
            </a:r>
            <a:r>
              <a:rPr lang="ru-RU" sz="804" b="1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algn="just" defTabSz="432420">
              <a:spcBef>
                <a:spcPts val="284"/>
              </a:spcBef>
            </a:pP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об операциях с бюджетными инвестициями (по объектам капитального строительства и недвижимого имущества) (КФО 6);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об операциях с субсидиями на иные цели (КФО 5).</a:t>
            </a:r>
          </a:p>
          <a:p>
            <a:pPr algn="just" defTabSz="432420">
              <a:spcBef>
                <a:spcPts val="284"/>
              </a:spcBef>
            </a:pPr>
            <a:r>
              <a:rPr lang="ru-RU" sz="709" b="1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строке «Сумма планируемых поступлений </a:t>
            </a: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осуществление бюджетных инвестиций, ВСЕГО» отражаются данные только в части отражения наименований и суммы объектов капитального строительства и приобретаемого недвижимого имущества.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этом следует соблюдать </a:t>
            </a:r>
            <a:r>
              <a:rPr lang="ru-RU" sz="709" b="1" u="sng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следующие контрольные соотношения</a:t>
            </a: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Показатель строки «Сумма планируемых поступлений на осуществление бюджетных инвестиций, ВСЕГО» = показателю строки </a:t>
            </a:r>
            <a:b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«В объекты капитального строительства и приобретаемого недвижимого имущества»;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Показатель строки «В объекты капитального строительства и приобретаемого недвижимого имущества» = показатель строки </a:t>
            </a:r>
            <a:b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«Из них в объекты капитального строительства» + показатель строки «Из них объекты приобретаемого недвижимого имущества»;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Показатель строки «Из них в объекты капитального строительства и приобретаемого недвижимого имущества» = сумме показателей итоговых строк по наименованию объекта;</a:t>
            </a:r>
          </a:p>
          <a:p>
            <a:pPr algn="just" defTabSz="432420"/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 Показатель строки «Из них в объекты приобретаемого недвижимого имущества» = сумме показателей итоговых строк по наименованию объекта.</a:t>
            </a:r>
          </a:p>
          <a:p>
            <a:pPr algn="just" defTabSz="432420">
              <a:spcBef>
                <a:spcPts val="284"/>
              </a:spcBef>
            </a:pPr>
            <a:r>
              <a:rPr lang="ru-RU" sz="709" b="1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об операциях с субсидиями на иные цели </a:t>
            </a:r>
            <a:r>
              <a:rPr lang="ru-RU" sz="709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заполняется по показателям </a:t>
            </a:r>
            <a:r>
              <a:rPr lang="ru-RU" sz="709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плановых поступлений </a:t>
            </a: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(указывается код КОСГУ к аналитическому подвиду доходов 150) в </a:t>
            </a:r>
            <a:r>
              <a:rPr lang="ru-RU" sz="709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разрезе </a:t>
            </a:r>
            <a:r>
              <a:rPr lang="ru-RU" sz="709" i="1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кодов целей субсидий, их наименований и сумм, с подведением итоговой суммы </a:t>
            </a:r>
            <a:r>
              <a:rPr lang="ru-RU" sz="70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операций с субсидиями на иные цели. </a:t>
            </a:r>
          </a:p>
          <a:p>
            <a:pPr algn="just" defTabSz="432420">
              <a:spcBef>
                <a:spcPts val="284"/>
              </a:spcBef>
            </a:pPr>
            <a:r>
              <a:rPr lang="ru-RU" sz="709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Итоги по каждому виду Информации подводятся отдельно и между собой </a:t>
            </a:r>
            <a:r>
              <a:rPr lang="ru-RU" sz="709" b="1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</a:t>
            </a:r>
            <a:r>
              <a:rPr lang="ru-RU" sz="709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суммируются.</a:t>
            </a:r>
          </a:p>
          <a:p>
            <a:pPr algn="just" defTabSz="432420"/>
            <a:endParaRPr lang="ru-RU" sz="662" b="1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" y="577381"/>
            <a:ext cx="218148" cy="1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49300" y="22226"/>
            <a:ext cx="4458283" cy="30480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952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Пример заполнения информации об операциях с целевыми средствами в электронном структурированном виде на сайте bus.gov.</a:t>
            </a:r>
            <a:r>
              <a:rPr kumimoji="0" lang="en-US" sz="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ru</a:t>
            </a:r>
            <a:r>
              <a:rPr kumimoji="0" lang="ru-RU" sz="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. </a:t>
            </a: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3"/>
          <a:srcRect t="5105" b="10245"/>
          <a:stretch/>
        </p:blipFill>
        <p:spPr bwMode="auto">
          <a:xfrm>
            <a:off x="215900" y="327026"/>
            <a:ext cx="5410200" cy="2917825"/>
          </a:xfrm>
          <a:prstGeom prst="rect">
            <a:avLst/>
          </a:prstGeom>
          <a:ln>
            <a:solidFill>
              <a:srgbClr val="5B9BD5">
                <a:lumMod val="50000"/>
              </a:srgbClr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15900" y="113204"/>
            <a:ext cx="4572000" cy="2618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32420"/>
            <a:r>
              <a:rPr lang="ru-RU" sz="85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Ошибки при размещении информации о государственных и муниципальных учреждениях </a:t>
            </a:r>
          </a:p>
          <a:p>
            <a:pPr defTabSz="432420"/>
            <a:r>
              <a:rPr lang="ru-RU" sz="85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Способы их  исправления</a:t>
            </a:r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. Приложение </a:t>
            </a:r>
            <a:r>
              <a:rPr lang="en-US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8</a:t>
            </a:r>
            <a:r>
              <a:rPr lang="ru-RU" sz="851" dirty="0" smtClean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.</a:t>
            </a:r>
            <a:endParaRPr lang="ru-RU" sz="851" dirty="0">
              <a:solidFill>
                <a:srgbClr val="4472C4">
                  <a:lumMod val="75000"/>
                </a:srgb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10" y="480074"/>
            <a:ext cx="5394024" cy="28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20">
              <a:lnSpc>
                <a:spcPts val="851"/>
              </a:lnSpc>
            </a:pPr>
            <a:r>
              <a:rPr lang="ru-RU" sz="700" b="1" dirty="0">
                <a:solidFill>
                  <a:prstClr val="black"/>
                </a:solidFill>
                <a:latin typeface="Segoe UI Light" panose="020B0502040204020203" pitchFamily="34" charset="0"/>
              </a:rPr>
              <a:t>При размещении информации на официальном сайте bus.gov.ru следует учитывать ряд недопустимых ошибок, </a:t>
            </a:r>
            <a:br>
              <a:rPr lang="ru-RU" sz="700" b="1" dirty="0">
                <a:solidFill>
                  <a:prstClr val="black"/>
                </a:solidFill>
                <a:latin typeface="Segoe UI Light" panose="020B0502040204020203" pitchFamily="34" charset="0"/>
              </a:rPr>
            </a:br>
            <a:r>
              <a:rPr lang="ru-RU" sz="700" b="1" dirty="0">
                <a:solidFill>
                  <a:prstClr val="black"/>
                </a:solidFill>
                <a:latin typeface="Segoe UI Light" panose="020B0502040204020203" pitchFamily="34" charset="0"/>
              </a:rPr>
              <a:t>отрицательно влияющих на рейтинг учреждения, органа-учредителя и субъекта Российской Федерации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08813" y="837728"/>
            <a:ext cx="187296" cy="2369390"/>
            <a:chOff x="680282" y="1705461"/>
            <a:chExt cx="396044" cy="501016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81911" y="1705461"/>
              <a:ext cx="0" cy="5010163"/>
            </a:xfrm>
            <a:prstGeom prst="line">
              <a:avLst/>
            </a:prstGeom>
            <a:noFill/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032;p67"/>
            <p:cNvSpPr/>
            <p:nvPr/>
          </p:nvSpPr>
          <p:spPr>
            <a:xfrm>
              <a:off x="687496" y="214736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Google Shape;1032;p67"/>
            <p:cNvSpPr/>
            <p:nvPr/>
          </p:nvSpPr>
          <p:spPr>
            <a:xfrm>
              <a:off x="687496" y="307026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Google Shape;1032;p67"/>
            <p:cNvSpPr/>
            <p:nvPr/>
          </p:nvSpPr>
          <p:spPr>
            <a:xfrm>
              <a:off x="687496" y="4036704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Google Shape;1032;p67"/>
            <p:cNvSpPr/>
            <p:nvPr/>
          </p:nvSpPr>
          <p:spPr>
            <a:xfrm>
              <a:off x="680282" y="5047057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Google Shape;1032;p67"/>
            <p:cNvSpPr/>
            <p:nvPr/>
          </p:nvSpPr>
          <p:spPr>
            <a:xfrm>
              <a:off x="687496" y="6061293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5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79920" y="781716"/>
            <a:ext cx="1621320" cy="2406995"/>
            <a:chOff x="266242" y="1618414"/>
            <a:chExt cx="3428341" cy="5089681"/>
          </a:xfrm>
        </p:grpSpPr>
        <p:sp>
          <p:nvSpPr>
            <p:cNvPr id="21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266243" y="5954269"/>
              <a:ext cx="3428340" cy="75382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проводится по средством загрузки коррекций или редактирования имеющихся данных.</a:t>
              </a:r>
            </a:p>
          </p:txBody>
        </p:sp>
        <p:sp>
          <p:nvSpPr>
            <p:cNvPr id="28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38465" y="1618414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757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Методы исправления</a:t>
              </a:r>
            </a:p>
          </p:txBody>
        </p:sp>
        <p:sp>
          <p:nvSpPr>
            <p:cNvPr id="29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266242" y="4759550"/>
              <a:ext cx="3370367" cy="105320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установить учреждению признак «Недоведения ГЗ» - «Да». </a:t>
              </a:r>
            </a:p>
          </p:txBody>
        </p:sp>
        <p:sp>
          <p:nvSpPr>
            <p:cNvPr id="30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266242" y="3889559"/>
              <a:ext cx="3332725" cy="735985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установит учреждению действительный признак (период) «Недоведения ГЗ» - «Да» или «Нет». </a:t>
              </a:r>
            </a:p>
          </p:txBody>
        </p:sp>
        <p:sp>
          <p:nvSpPr>
            <p:cNvPr id="31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285062" y="2938651"/>
              <a:ext cx="3332725" cy="816901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Органу-учредителю необходимо установить учреждению действительный признак (период) «Недоведения ГЗ» - «Да» или «Нет». </a:t>
              </a:r>
            </a:p>
          </p:txBody>
        </p:sp>
        <p:sp>
          <p:nvSpPr>
            <p:cNvPr id="32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266242" y="2006134"/>
              <a:ext cx="3332725" cy="79130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567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Учреждению необходимо направить заявку в Сводный реестр ГИИС «Электронный бюджет» и скорректировать неверно указанный тип учреждения </a:t>
              </a:r>
            </a:p>
            <a:p>
              <a:pPr algn="ctr" defTabSz="432420">
                <a:lnSpc>
                  <a:spcPts val="567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(необходима консультация с ТОФК).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0781" y="759089"/>
            <a:ext cx="3458686" cy="2429622"/>
            <a:chOff x="4356294" y="1578097"/>
            <a:chExt cx="7313521" cy="5137527"/>
          </a:xfrm>
        </p:grpSpPr>
        <p:sp>
          <p:nvSpPr>
            <p:cNvPr id="14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414267" y="1995248"/>
              <a:ext cx="7255547" cy="816926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709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Несоответствие типа учреждения действующей организационно-правовой форме. Например, контрольные счетные палаты, администрации сельских поселений относятся к </a:t>
              </a:r>
            </a:p>
            <a:p>
              <a:pPr algn="ctr" defTabSz="432420">
                <a:lnSpc>
                  <a:spcPts val="709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типу учреждения – орган исполнительной власти, тогда как нередко встречаются случаи указания типа таких учреждений, как казенные или бюджетные.</a:t>
              </a:r>
            </a:p>
          </p:txBody>
        </p:sp>
        <p:sp>
          <p:nvSpPr>
            <p:cNvPr id="15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414268" y="3897089"/>
              <a:ext cx="7255546" cy="735985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соответствие признака недоведения государственного (муниципального) задания </a:t>
              </a:r>
              <a:b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(в текущем году и прошлом отчетном периоде) размещенной информации о государственном (муниципальном) задании и годовой бухгалтерской отчетности.</a:t>
              </a:r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414268" y="2946181"/>
              <a:ext cx="7255546" cy="816901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соответствие признака недоведения целевых средств размещенной информации об операциях с целевыми средствами бюджета, плана финансово-хозяйственной деятельности и годовой бухгалтерской отчетности.</a:t>
              </a:r>
            </a:p>
          </p:txBody>
        </p:sp>
        <p:sp>
          <p:nvSpPr>
            <p:cNvPr id="18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356295" y="4767081"/>
              <a:ext cx="7313520" cy="1055914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в разделе «Информация о Государственном (муниципальном) задании и его исполнении» размещать письма (скан-копии) о том, что Государственное (муниципальное) задание не доводится, если признак «Недоведения ГЗ» проставлен «Нет». Аналогичная ситуация касается информации о целевых средствах их бюджета.</a:t>
              </a: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356294" y="5965371"/>
              <a:ext cx="7313520" cy="75025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в разделе «Информация об операциях с целевыми средствами из бюджета» размещать информацию по субсидиям на выполнение государственного (муниципального) задания. Следует размещать информацию о целевых субсидиях.</a:t>
              </a:r>
            </a:p>
          </p:txBody>
        </p:sp>
        <p:sp>
          <p:nvSpPr>
            <p:cNvPr id="33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500092" y="1578097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757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Ошибки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7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713020" y="113204"/>
            <a:ext cx="4915356" cy="26186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32420"/>
            <a:r>
              <a:rPr lang="ru-RU" sz="85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Ошибки при размещении информации о государственных и муниципальных учреждениях </a:t>
            </a:r>
          </a:p>
          <a:p>
            <a:pPr defTabSz="432420"/>
            <a:r>
              <a:rPr lang="ru-RU" sz="851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Способы их  исправления.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388" y="480074"/>
            <a:ext cx="5258546" cy="284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420">
              <a:lnSpc>
                <a:spcPts val="851"/>
              </a:lnSpc>
            </a:pPr>
            <a:r>
              <a:rPr lang="ru-RU" sz="709" b="1" dirty="0">
                <a:solidFill>
                  <a:prstClr val="black"/>
                </a:solidFill>
                <a:latin typeface="Segoe UI Light" panose="020B0502040204020203" pitchFamily="34" charset="0"/>
              </a:rPr>
              <a:t>При размещении информации на официальном сайте bus.gov.ru следует учитывать ряд недопустимых ошибок, </a:t>
            </a:r>
            <a:br>
              <a:rPr lang="ru-RU" sz="709" b="1" dirty="0">
                <a:solidFill>
                  <a:prstClr val="black"/>
                </a:solidFill>
                <a:latin typeface="Segoe UI Light" panose="020B0502040204020203" pitchFamily="34" charset="0"/>
              </a:rPr>
            </a:br>
            <a:r>
              <a:rPr lang="ru-RU" sz="709" b="1" dirty="0">
                <a:solidFill>
                  <a:prstClr val="black"/>
                </a:solidFill>
                <a:latin typeface="Segoe UI Light" panose="020B0502040204020203" pitchFamily="34" charset="0"/>
              </a:rPr>
              <a:t>отрицательно влияющих на рейтинг учреждения, орган-учредителя и субъекта Российской Федерации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789841" y="870812"/>
            <a:ext cx="183884" cy="2309474"/>
            <a:chOff x="687496" y="1832155"/>
            <a:chExt cx="388830" cy="4883469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870679" y="1832155"/>
              <a:ext cx="11232" cy="4883469"/>
            </a:xfrm>
            <a:prstGeom prst="line">
              <a:avLst/>
            </a:prstGeom>
            <a:noFill/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032;p67"/>
            <p:cNvSpPr/>
            <p:nvPr/>
          </p:nvSpPr>
          <p:spPr>
            <a:xfrm>
              <a:off x="687496" y="3246811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en-US" sz="946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Google Shape;1032;p67"/>
            <p:cNvSpPr/>
            <p:nvPr/>
          </p:nvSpPr>
          <p:spPr>
            <a:xfrm>
              <a:off x="687496" y="5712952"/>
              <a:ext cx="388830" cy="387624"/>
            </a:xfrm>
            <a:prstGeom prst="roundRect">
              <a:avLst/>
            </a:prstGeom>
            <a:solidFill>
              <a:schemeClr val="bg1"/>
            </a:solidFill>
            <a:ln w="28575" cap="flat" cmpd="sng">
              <a:solidFill>
                <a:srgbClr val="385D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214" tIns="53214" rIns="53214" bIns="53214" anchor="ctr" anchorCtr="0">
              <a:noAutofit/>
            </a:bodyPr>
            <a:lstStyle/>
            <a:p>
              <a:pPr algn="ctr" defTabSz="1178272"/>
              <a:r>
                <a:rPr lang="ru-RU" sz="946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sz="946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8803" y="764598"/>
            <a:ext cx="3431270" cy="2429623"/>
            <a:chOff x="4414266" y="1578097"/>
            <a:chExt cx="7255548" cy="5137528"/>
          </a:xfrm>
        </p:grpSpPr>
        <p:sp>
          <p:nvSpPr>
            <p:cNvPr id="14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414267" y="1995247"/>
              <a:ext cx="7255547" cy="3095767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709"/>
                </a:lnSpc>
                <a:spcBef>
                  <a:spcPts val="284"/>
                </a:spcBef>
                <a:spcAft>
                  <a:spcPts val="284"/>
                </a:spcAft>
              </a:pPr>
              <a:endParaRPr lang="ru-RU" sz="662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432420">
                <a:lnSpc>
                  <a:spcPts val="615"/>
                </a:lnSpc>
                <a:spcBef>
                  <a:spcPts val="284"/>
                </a:spcBef>
                <a:spcAft>
                  <a:spcPts val="284"/>
                </a:spcAft>
              </a:pPr>
              <a:r>
                <a:rPr lang="ru-RU" sz="6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Некорректное размещение информации по показателям годовой бухгалтерской отчетности учреждения:</a:t>
              </a:r>
            </a:p>
            <a:p>
              <a:pPr marL="135131" indent="-135131" algn="ctr" defTabSz="432420">
                <a:lnSpc>
                  <a:spcPts val="615"/>
                </a:lnSpc>
                <a:spcAft>
                  <a:spcPts val="142"/>
                </a:spcAft>
                <a:buFontTx/>
                <a:buChar char="-"/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дата составления годового отчета  всегда должна быть выставлена 1 января ХХХХ г.,</a:t>
              </a:r>
            </a:p>
            <a:p>
              <a:pPr algn="ctr" defTabSz="432420">
                <a:lnSpc>
                  <a:spcPts val="615"/>
                </a:lnSpc>
                <a:spcAft>
                  <a:spcPts val="142"/>
                </a:spcAft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Личном кабинете учреждения при заполнении структурированной информации имеется два поля «Дата» - это отчетная дата, и «Дата утверждения документа» – это дата утверждения отчета;</a:t>
              </a:r>
            </a:p>
            <a:p>
              <a:pPr marL="135131" indent="-135131" algn="ctr" defTabSz="432420">
                <a:lnSpc>
                  <a:spcPts val="615"/>
                </a:lnSpc>
                <a:spcAft>
                  <a:spcPts val="142"/>
                </a:spcAft>
                <a:buFontTx/>
                <a:buChar char="-"/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задвоение показателей итоговых срок в формах бюджетной (бухгалтерской) отчетности. Данная ошибка возникает из-за внесения в структуру укрупненных кодов бюджетной классификации Российской Федерации. При размещении отчётных форм на сайте необходимо руководствоваться нормативными паровыми актам Российской Федерации по составлению отчётных форм (191н и 33Н);</a:t>
              </a:r>
            </a:p>
            <a:p>
              <a:pPr marL="135131" indent="-135131" algn="ctr" defTabSz="432420">
                <a:lnSpc>
                  <a:spcPts val="615"/>
                </a:lnSpc>
                <a:spcAft>
                  <a:spcPts val="142"/>
                </a:spcAft>
                <a:buFontTx/>
                <a:buChar char="-"/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разбалансировка валюты баланса в Балансах (актив не равен пассиву);</a:t>
              </a:r>
            </a:p>
            <a:p>
              <a:pPr marL="135131" indent="-135131" algn="ctr" defTabSz="432420">
                <a:lnSpc>
                  <a:spcPts val="615"/>
                </a:lnSpc>
                <a:spcAft>
                  <a:spcPts val="142"/>
                </a:spcAft>
                <a:buFontTx/>
                <a:buChar char="-"/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соблюдаются контрольные соотношения  (например, стр. 450 не равно стр. 500)</a:t>
              </a:r>
            </a:p>
            <a:p>
              <a:pPr marL="135131" indent="-135131" algn="ctr" defTabSz="432420">
                <a:lnSpc>
                  <a:spcPts val="615"/>
                </a:lnSpc>
                <a:buFontTx/>
                <a:buChar char="-"/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электронные копии документов должны содержать полные версии отчета. </a:t>
              </a:r>
            </a:p>
            <a:p>
              <a:pPr algn="ctr" defTabSz="432420">
                <a:lnSpc>
                  <a:spcPts val="615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Нередко встречаются случаи размещения пустых файлов, файлов с первым (одним) листом отчета, файла с тестом «Отчет не размещается» и другие случаи.</a:t>
              </a:r>
            </a:p>
            <a:p>
              <a:pPr algn="ctr" defTabSz="432420">
                <a:lnSpc>
                  <a:spcPts val="709"/>
                </a:lnSpc>
              </a:pPr>
              <a:endParaRPr lang="ru-RU" sz="66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432420">
                <a:lnSpc>
                  <a:spcPts val="709"/>
                </a:lnSpc>
              </a:pPr>
              <a:endParaRPr lang="ru-RU" sz="66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414266" y="5203373"/>
              <a:ext cx="7255547" cy="1512252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допустимо размещать документы в неверном периоде. </a:t>
              </a:r>
            </a:p>
            <a:p>
              <a:pPr algn="ctr" defTabSz="432420">
                <a:lnSpc>
                  <a:spcPts val="851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Например, плановые документы на 2023 год должны быть размещены в периоде на 2023 год, фактические документы за отчетный финансовый 2022 год  - в периоде на 2022. </a:t>
              </a:r>
            </a:p>
          </p:txBody>
        </p:sp>
        <p:sp>
          <p:nvSpPr>
            <p:cNvPr id="33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500092" y="1578097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757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Ошибки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78978" y="769730"/>
            <a:ext cx="1539872" cy="2410556"/>
            <a:chOff x="438465" y="1618414"/>
            <a:chExt cx="3256117" cy="5097211"/>
          </a:xfrm>
        </p:grpSpPr>
        <p:sp>
          <p:nvSpPr>
            <p:cNvPr id="21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552714" y="2038915"/>
              <a:ext cx="3083895" cy="305209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проводится по средством загрузки коррекций отчетов (если информация загружается из внешних систем) или редактирования имеющихся данных, с приложением файлов уточняющих электронных копий документов.</a:t>
              </a:r>
            </a:p>
            <a:p>
              <a:pPr algn="ctr" defTabSz="432420">
                <a:lnSpc>
                  <a:spcPts val="851"/>
                </a:lnSpc>
              </a:pPr>
              <a:endParaRPr lang="ru-RU" sz="5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432420">
                <a:lnSpc>
                  <a:spcPts val="851"/>
                </a:lnSpc>
              </a:pPr>
              <a:r>
                <a:rPr lang="ru-RU" sz="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Перед опубликованием отчетных форм на официальный сайт необходимо структурированную информацию выводить на просмотр (печать) и осуществлять её сверку с копиями.</a:t>
              </a:r>
            </a:p>
          </p:txBody>
        </p:sp>
        <p:sp>
          <p:nvSpPr>
            <p:cNvPr id="28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38465" y="1618414"/>
              <a:ext cx="3083895" cy="427724"/>
            </a:xfrm>
            <a:prstGeom prst="roundRect">
              <a:avLst>
                <a:gd name="adj" fmla="val 3010"/>
              </a:avLst>
            </a:prstGeom>
            <a:noFill/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851"/>
                </a:lnSpc>
              </a:pPr>
              <a:r>
                <a:rPr lang="ru-RU" sz="757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Методы исправления</a:t>
              </a:r>
            </a:p>
          </p:txBody>
        </p:sp>
        <p:sp>
          <p:nvSpPr>
            <p:cNvPr id="34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552714" y="5203372"/>
              <a:ext cx="3141868" cy="151225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2420">
                <a:lnSpc>
                  <a:spcPts val="709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Исправление проводится по средством загрузки коррекций или редактирования имеющихся данных.</a:t>
              </a:r>
            </a:p>
            <a:p>
              <a:pPr algn="ctr" defTabSz="432420">
                <a:lnSpc>
                  <a:spcPts val="709"/>
                </a:lnSpc>
              </a:pP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Возможен вариант оформления письма в адрес Федерального казначейства об удалении из официального сайта ошибочной размещенной информации.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3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9700" y="473937"/>
            <a:ext cx="5486400" cy="236768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7899" y="98426"/>
            <a:ext cx="914401" cy="123111"/>
          </a:xfrm>
        </p:spPr>
        <p:txBody>
          <a:bodyPr/>
          <a:lstStyle/>
          <a:p>
            <a:r>
              <a:rPr lang="ru-RU" sz="800" dirty="0" smtClean="0"/>
              <a:t>Приложение </a:t>
            </a:r>
            <a:r>
              <a:rPr lang="en-US" sz="800" dirty="0" smtClean="0"/>
              <a:t>9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82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713020" y="178672"/>
            <a:ext cx="4074880" cy="1309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5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Планируемые доработки сайта в сети «Интернет» </a:t>
            </a:r>
            <a:r>
              <a:rPr lang="ru-RU" sz="85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bus.gov.ru</a:t>
            </a:r>
            <a:r>
              <a:rPr lang="en-US" sz="85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(</a:t>
            </a:r>
            <a:r>
              <a:rPr lang="ru-RU" sz="85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Приложение 1</a:t>
            </a:r>
            <a:r>
              <a:rPr lang="en-US" sz="85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0</a:t>
            </a:r>
            <a:r>
              <a:rPr lang="ru-RU" sz="85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)</a:t>
            </a:r>
            <a:endParaRPr lang="ru-RU" sz="85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4021" y="521410"/>
            <a:ext cx="5054355" cy="30428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62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автоматической выгрузки Отчетов о результатах деятельности и об использовании имущества по новым форматам в соответствии с требованиями приказа Минфина России от 2 ноября 2022 г. № 171н из подсистемы бюджетного планирования ГИИС «Электронный бюджет» </a:t>
            </a:r>
            <a:r>
              <a:rPr lang="ru-RU" sz="600" b="1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 части федеральных учреждений).</a:t>
            </a: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3575" y="2491823"/>
            <a:ext cx="5054800" cy="25733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62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заполнения фиксированной датой для годовой бухгалтерской отчетности (без права корректировки), то есть дата отчетного периода автоматически будет заполняться «на 1 января ХХХХ г.».</a:t>
            </a:r>
          </a:p>
        </p:txBody>
      </p:sp>
      <p:sp>
        <p:nvSpPr>
          <p:cNvPr id="1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1431" y="2847319"/>
            <a:ext cx="5056944" cy="22406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5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бухгалтерской отчетной формы 0503737 в части ее актуализации в соответствии с НПА (приказ Минфина России 33н), и фиксированными актуальными аналитическими подвидами доходов и кодами видов расходов. Форма будет ежегодно подлежать уточнению.</a:t>
            </a: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1432" y="2054812"/>
            <a:ext cx="5056943" cy="36041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indent="421910" algn="just">
              <a:lnSpc>
                <a:spcPts val="851"/>
              </a:lnSpc>
            </a:pPr>
            <a:r>
              <a:rPr lang="ru-RU" sz="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</a:t>
            </a:r>
            <a:r>
              <a:rPr lang="ru-RU" sz="6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виджета</a:t>
            </a:r>
            <a:r>
              <a:rPr lang="ru-RU" sz="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«Период» размещения информации для плановых и фактических (отчетных) показателей в открытой части Официального сайта. Например, при размещения плановых документов будет отображаться плановый период «на 2023 год», при размещении фактических (отчетных) документов будет 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отображаться отчетный период «за 2022</a:t>
            </a:r>
            <a:r>
              <a:rPr lang="ru-RU" sz="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».</a:t>
            </a:r>
            <a:endParaRPr lang="ru-RU" sz="600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1432" y="891196"/>
            <a:ext cx="5056944" cy="35204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62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формуляра Отчета о результатах деятельности и об использовании имущества государственными и муниципальными учреждениями по новым форматам в соответствии с требованиями приказа Минфина России от 2 ноября 2022 г. № 171н </a:t>
            </a:r>
            <a:r>
              <a:rPr lang="ru-RU" sz="600" b="1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 части учреждений субъектов Российской Федерации и муниципальных образований).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09900" y="480225"/>
            <a:ext cx="0" cy="2636309"/>
          </a:xfrm>
          <a:prstGeom prst="line">
            <a:avLst/>
          </a:prstGeom>
          <a:noFill/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032;p67"/>
          <p:cNvSpPr/>
          <p:nvPr/>
        </p:nvSpPr>
        <p:spPr>
          <a:xfrm>
            <a:off x="217958" y="575947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en-US" sz="946" dirty="0">
                <a:solidFill>
                  <a:prstClr val="black"/>
                </a:solidFill>
              </a:rPr>
              <a:t>1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27" name="Google Shape;1032;p67"/>
          <p:cNvSpPr/>
          <p:nvPr/>
        </p:nvSpPr>
        <p:spPr>
          <a:xfrm>
            <a:off x="217958" y="1321289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ru-RU" sz="946" dirty="0">
                <a:solidFill>
                  <a:prstClr val="black"/>
                </a:solidFill>
              </a:rPr>
              <a:t>3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28" name="Google Shape;1032;p67"/>
          <p:cNvSpPr/>
          <p:nvPr/>
        </p:nvSpPr>
        <p:spPr>
          <a:xfrm>
            <a:off x="217958" y="1711413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ru-RU" sz="946" dirty="0">
                <a:solidFill>
                  <a:prstClr val="black"/>
                </a:solidFill>
              </a:rPr>
              <a:t>4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29" name="Google Shape;1032;p67"/>
          <p:cNvSpPr/>
          <p:nvPr/>
        </p:nvSpPr>
        <p:spPr>
          <a:xfrm>
            <a:off x="219694" y="2122299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ru-RU" sz="946" dirty="0">
                <a:solidFill>
                  <a:prstClr val="black"/>
                </a:solidFill>
              </a:rPr>
              <a:t>5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30" name="Google Shape;1032;p67"/>
          <p:cNvSpPr/>
          <p:nvPr/>
        </p:nvSpPr>
        <p:spPr>
          <a:xfrm>
            <a:off x="217958" y="2519578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ru-RU" sz="946" dirty="0">
                <a:solidFill>
                  <a:prstClr val="black"/>
                </a:solidFill>
              </a:rPr>
              <a:t>6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31" name="Google Shape;1032;p67"/>
          <p:cNvSpPr/>
          <p:nvPr/>
        </p:nvSpPr>
        <p:spPr>
          <a:xfrm>
            <a:off x="217958" y="963111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en-US" sz="946" dirty="0">
                <a:solidFill>
                  <a:prstClr val="black"/>
                </a:solidFill>
              </a:rPr>
              <a:t>2</a:t>
            </a:r>
            <a:endParaRPr sz="946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1431" y="1301792"/>
            <a:ext cx="5056944" cy="26368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62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Доработка автоматической выгрузки годовой бухгалтерской (бюджетной) отчетности из единого портала бюджетной системы Российской Федерации </a:t>
            </a:r>
            <a:r>
              <a:rPr lang="ru-RU" sz="600" b="1" i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(в части федеральных учреждений).</a:t>
            </a:r>
          </a:p>
        </p:txBody>
      </p:sp>
      <p:sp>
        <p:nvSpPr>
          <p:cNvPr id="33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571431" y="1645839"/>
            <a:ext cx="5056944" cy="31417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851"/>
              </a:lnSpc>
            </a:pPr>
            <a:r>
              <a:rPr lang="ru-RU" sz="662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автоматических внтуридокументных и междокументных контрольных соотношений к показателям информации о плане финансово-хозяйственной деятельности учреждений, годовой бухгалтерской отчетности и информации о результатах деятельности и использовании имущества.</a:t>
            </a:r>
          </a:p>
        </p:txBody>
      </p:sp>
      <p:sp>
        <p:nvSpPr>
          <p:cNvPr id="34" name="Google Shape;1032;p67"/>
          <p:cNvSpPr/>
          <p:nvPr/>
        </p:nvSpPr>
        <p:spPr>
          <a:xfrm>
            <a:off x="217958" y="2833261"/>
            <a:ext cx="183884" cy="183314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3214" tIns="53214" rIns="53214" bIns="53214" anchor="ctr" anchorCtr="0">
            <a:noAutofit/>
          </a:bodyPr>
          <a:lstStyle/>
          <a:p>
            <a:pPr algn="ctr" defTabSz="1178272"/>
            <a:r>
              <a:rPr lang="ru-RU" sz="946" dirty="0">
                <a:solidFill>
                  <a:prstClr val="black"/>
                </a:solidFill>
              </a:rPr>
              <a:t>7</a:t>
            </a:r>
            <a:endParaRPr sz="94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" y="108234"/>
            <a:ext cx="663238" cy="259624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13020" y="127728"/>
            <a:ext cx="4915356" cy="2328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46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Структура </a:t>
            </a:r>
            <a:r>
              <a:rPr lang="ru-RU" sz="946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официального сайта в сети «Интернет» bus.gov.ru</a:t>
            </a:r>
            <a:r>
              <a:rPr lang="ru-RU" sz="757" b="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</a:t>
            </a:r>
            <a:endParaRPr lang="ru-RU" sz="142" b="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567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8284" y="584064"/>
            <a:ext cx="2714558" cy="319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Нормативные правовые акты </a:t>
            </a:r>
          </a:p>
          <a:p>
            <a:pPr algn="ctr"/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Российской Федерации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5525859" y="3011788"/>
            <a:ext cx="205034" cy="17267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818283" y="1037394"/>
            <a:ext cx="2714558" cy="480548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ФЗ от 08 мая 2010 г. № 83-ФЗ</a:t>
            </a:r>
          </a:p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ФЗ от 12 января 1996 г. № 7-ФЗ </a:t>
            </a:r>
          </a:p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РФ от 21 июля 2011 г. № 86н</a:t>
            </a:r>
          </a:p>
          <a:p>
            <a:pPr algn="ctr"/>
            <a:endParaRPr lang="ru-RU" sz="757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84685" y="2217768"/>
            <a:ext cx="2073362" cy="56651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Независимая оценка качества условий оказания услуг организациями (НОК)</a:t>
            </a:r>
            <a:endParaRPr lang="ru-RU" sz="757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84686" y="1643160"/>
            <a:ext cx="2073362" cy="453439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757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757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социальном заказе</a:t>
            </a:r>
            <a:endParaRPr lang="ru-RU" sz="757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84686" y="1032331"/>
            <a:ext cx="2073361" cy="485612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государственных (муниципальных) учреждениях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480289" y="1492303"/>
            <a:ext cx="190898" cy="81878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>
              <a:noFill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686" y="587539"/>
            <a:ext cx="2073362" cy="31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Основные разделы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818283" y="1650363"/>
            <a:ext cx="2714558" cy="44623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567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7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ФЗ от 13 июля 2020 г. № 189-ФЗ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05 ноября 2020 г. № 1789</a:t>
            </a:r>
          </a:p>
        </p:txBody>
      </p:sp>
      <p:sp>
        <p:nvSpPr>
          <p:cNvPr id="16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818283" y="2258863"/>
            <a:ext cx="2714558" cy="52542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757" b="1" dirty="0"/>
              <a:t>Приказ </a:t>
            </a:r>
          </a:p>
          <a:p>
            <a:pPr algn="ctr"/>
            <a:r>
              <a:rPr lang="ru-RU" sz="757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Минфина РФ от 7 мая 2019 г. N 66н</a:t>
            </a:r>
          </a:p>
          <a:p>
            <a:pPr algn="ctr"/>
            <a:r>
              <a:rPr lang="ru-RU" sz="757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Минтруда РФ от 31 мая 2018 г. № 344н</a:t>
            </a:r>
          </a:p>
        </p:txBody>
      </p:sp>
    </p:spTree>
    <p:extLst>
      <p:ext uri="{BB962C8B-B14F-4D97-AF65-F5344CB8AC3E}">
        <p14:creationId xmlns:p14="http://schemas.microsoft.com/office/powerpoint/2010/main" val="17506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327025"/>
            <a:ext cx="5562600" cy="353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ознакомление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материалами видеоконференции (далее - ВКС) по вопросу особенностей работы в личных кабинетах Учредителей  и Учреждений на официальном сайте в сети «Интернет»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bus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ВКС  доступны по ссылке: </a:t>
            </a:r>
            <a:r>
              <a:rPr lang="x-none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x-none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disk.yandex.ru/i/23FPQUBm8VOHhA</a:t>
            </a:r>
            <a:endParaRPr lang="en-US" sz="16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000" dirty="0"/>
              <a:t>Адрес электронной почты Управления для связи: </a:t>
            </a:r>
            <a:r>
              <a:rPr lang="en-US" sz="1000" u="sng" dirty="0" err="1">
                <a:hlinkClick r:id="rId5"/>
              </a:rPr>
              <a:t>ufk</a:t>
            </a:r>
            <a:r>
              <a:rPr lang="ru-RU" sz="1000" u="sng" dirty="0">
                <a:hlinkClick r:id="rId5"/>
              </a:rPr>
              <a:t>45@</a:t>
            </a:r>
            <a:r>
              <a:rPr lang="en-US" sz="1000" u="sng" dirty="0" err="1">
                <a:hlinkClick r:id="rId5"/>
              </a:rPr>
              <a:t>roskazna</a:t>
            </a:r>
            <a:r>
              <a:rPr lang="ru-RU" sz="1000" u="sng" dirty="0">
                <a:hlinkClick r:id="rId5"/>
              </a:rPr>
              <a:t>.</a:t>
            </a:r>
            <a:r>
              <a:rPr lang="en-US" sz="1000" u="sng" dirty="0" err="1">
                <a:hlinkClick r:id="rId5"/>
              </a:rPr>
              <a:t>ru</a:t>
            </a:r>
            <a:r>
              <a:rPr lang="ru-RU" sz="1000" u="sng" dirty="0"/>
              <a:t>  </a:t>
            </a:r>
            <a:r>
              <a:rPr lang="ru-RU" sz="1000" dirty="0"/>
              <a:t>(указать при отправке сообщения на электронную почту: «для Отдела </a:t>
            </a:r>
            <a:r>
              <a:rPr lang="ru-RU" sz="1000" dirty="0" err="1"/>
              <a:t>БУиО</a:t>
            </a:r>
            <a:r>
              <a:rPr lang="ru-RU" sz="1000" dirty="0"/>
              <a:t> по операциям бюджетов»).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16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713020" y="178673"/>
            <a:ext cx="4915356" cy="1309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85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Оформление заявки в службу технической поддержки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145" y="531437"/>
            <a:ext cx="2335149" cy="3693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предоставляет</a:t>
            </a: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возможность формирования и отправки заявок уполномоченным специалистом в службу технической поддержки сайта bus.gov.ru.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618635" y="517022"/>
            <a:ext cx="3053171" cy="396690"/>
            <a:chOff x="5537200" y="1294784"/>
            <a:chExt cx="6456045" cy="838815"/>
          </a:xfrm>
        </p:grpSpPr>
        <p:pic>
          <p:nvPicPr>
            <p:cNvPr id="21" name="Рисунок 20"/>
            <p:cNvPicPr/>
            <p:nvPr/>
          </p:nvPicPr>
          <p:blipFill rotWithShape="1">
            <a:blip r:embed="rId3"/>
            <a:srcRect l="19479" t="9928" r="17658" b="77244"/>
            <a:stretch/>
          </p:blipFill>
          <p:spPr bwMode="auto">
            <a:xfrm>
              <a:off x="5537200" y="1294784"/>
              <a:ext cx="6456045" cy="838815"/>
            </a:xfrm>
            <a:prstGeom prst="rect">
              <a:avLst/>
            </a:prstGeom>
            <a:ln w="31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9568180" y="1812925"/>
              <a:ext cx="1549400" cy="245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244" tIns="21622" rIns="43244" bIns="216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851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145" y="947802"/>
            <a:ext cx="2335149" cy="10427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851"/>
              </a:lnSpc>
            </a:pP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главной странице Личного кабинета учреждения нажмите на гиперссылку </a:t>
            </a:r>
            <a:r>
              <a:rPr lang="ru-RU" sz="600" b="1" u="sng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«Отправить заявку в техподдержку»</a:t>
            </a: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либо связаться с группой поддержки посредством телефона горячей линии </a:t>
            </a:r>
            <a:r>
              <a:rPr lang="ru-RU" sz="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8-800-30-10-777</a:t>
            </a: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ts val="851"/>
              </a:lnSpc>
              <a:spcBef>
                <a:spcPts val="284"/>
              </a:spcBef>
            </a:pP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Заполнив обязательные поля в окне формирования заявки, прикрепите файл и нажмите на кнопку «Отправить». Далее отобразится сообщение об успешной отправке заявки. Нажмите кнопку «Принять».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4"/>
          <a:srcRect l="20234" t="9646" r="20124" b="16727"/>
          <a:stretch/>
        </p:blipFill>
        <p:spPr bwMode="auto">
          <a:xfrm>
            <a:off x="2618635" y="947802"/>
            <a:ext cx="3053171" cy="200181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44145" y="2001051"/>
            <a:ext cx="2335149" cy="1119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ts val="851"/>
              </a:lnSpc>
            </a:pP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случае, если техническая поддержка долгое время не принимает ваше обращение или не оказывает помощь в ее решении, </a:t>
            </a:r>
            <a:r>
              <a:rPr lang="ru-RU" sz="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специалист может обратиться по телефону в территориальный орган федерального казначейства по территориальному </a:t>
            </a:r>
            <a:r>
              <a:rPr lang="ru-RU" sz="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месту расположения учреждения (в отдел бюджетного учета и отчетности по операциям бюджетов) с просьбой оказать содействие в решении проблемы. При этом необходимо четко обозначить проблему и указать номер обращения (заявки).</a:t>
            </a:r>
          </a:p>
        </p:txBody>
      </p:sp>
      <p:pic>
        <p:nvPicPr>
          <p:cNvPr id="2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" y="1856416"/>
            <a:ext cx="218148" cy="1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130300" y="1383839"/>
            <a:ext cx="378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16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41629"/>
            <a:ext cx="40782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" y="108234"/>
            <a:ext cx="663238" cy="259624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13020" y="171363"/>
            <a:ext cx="4915356" cy="14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46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Нормативно правовая база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7812" y="1878714"/>
            <a:ext cx="2413662" cy="480269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</a:t>
            </a:r>
            <a:b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 23.03.2023 № 98</a:t>
            </a:r>
            <a:r>
              <a:rPr lang="ru-RU" sz="946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pPr algn="ctr"/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вступил в силу с 1 апреля 2023 года.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4468495" y="3079802"/>
            <a:ext cx="1297305" cy="172674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791" y="559856"/>
            <a:ext cx="2373244" cy="949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dirty="0">
                <a:solidFill>
                  <a:srgbClr val="11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Порядок предоставления информации </a:t>
            </a:r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</a:rPr>
              <a:t>государственным (муниципальным) учреждением, ее размещения на официальном сайте в сети интернет и ведения указанного сайта.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1439091" y="1598988"/>
            <a:ext cx="244645" cy="2342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pic>
        <p:nvPicPr>
          <p:cNvPr id="19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00" y="2136249"/>
            <a:ext cx="218148" cy="1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27812" y="568234"/>
            <a:ext cx="2413662" cy="940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Требования к </a:t>
            </a:r>
            <a:r>
              <a:rPr lang="ru-RU" sz="946" b="1" u="sng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проведению сверки </a:t>
            </a:r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информации о государственных и муниципальных учреждениях, размещенной на официальном сайте в сети «Интернет» www.bus.gov.ru, </a:t>
            </a:r>
            <a:r>
              <a:rPr lang="ru-RU" sz="946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анализа ее результатов</a:t>
            </a:r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112321" y="1600411"/>
            <a:ext cx="244645" cy="2342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791" y="1878714"/>
            <a:ext cx="2373244" cy="480269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46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Министерства финансов Российской Федерации </a:t>
            </a:r>
          </a:p>
          <a:p>
            <a:pPr algn="ctr"/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 21.07.2011 №</a:t>
            </a:r>
            <a:r>
              <a:rPr lang="en-US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86</a:t>
            </a:r>
            <a:r>
              <a:rPr lang="ru-RU" sz="946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н.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27812" y="2570519"/>
            <a:ext cx="2413662" cy="480269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7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 разработаны и утверждены </a:t>
            </a:r>
          </a:p>
          <a:p>
            <a:pPr algn="ctr"/>
            <a:r>
              <a:rPr lang="ru-RU" sz="757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учета в работе территориальными органами </a:t>
            </a:r>
            <a:r>
              <a:rPr lang="ru-RU" sz="757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казначейства.</a:t>
            </a:r>
          </a:p>
        </p:txBody>
      </p:sp>
    </p:spTree>
    <p:extLst>
      <p:ext uri="{BB962C8B-B14F-4D97-AF65-F5344CB8AC3E}">
        <p14:creationId xmlns:p14="http://schemas.microsoft.com/office/powerpoint/2010/main" val="17753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8300" y="207610"/>
            <a:ext cx="1581695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www.leningrad.roskazna.ru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г.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Санкт-Петербург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bject 2"/>
          <p:cNvSpPr/>
          <p:nvPr/>
        </p:nvSpPr>
        <p:spPr>
          <a:xfrm flipV="1">
            <a:off x="9946" y="713988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130301" y="52269"/>
            <a:ext cx="449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и анализ Отчета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</a:rPr>
              <a:t>по размещенной информации на Официальном сайте ГМУ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923330"/>
          </a:xfrm>
        </p:spPr>
        <p:txBody>
          <a:bodyPr/>
          <a:lstStyle/>
          <a:p>
            <a:r>
              <a:rPr lang="ru-RU" dirty="0"/>
              <a:t>Отчет по размещенной информации на Официальном сайте </a:t>
            </a:r>
            <a:r>
              <a:rPr lang="ru-RU" dirty="0" smtClean="0"/>
              <a:t>ГУ </a:t>
            </a:r>
            <a:r>
              <a:rPr lang="ru-RU" sz="1000" dirty="0"/>
              <a:t>(</a:t>
            </a:r>
            <a:r>
              <a:rPr lang="ru-RU" sz="900" dirty="0"/>
              <a:t>Приложение № </a:t>
            </a:r>
            <a:r>
              <a:rPr lang="ru-RU" sz="900" dirty="0" smtClean="0"/>
              <a:t>1 к </a:t>
            </a:r>
            <a:r>
              <a:rPr lang="ru-RU" sz="900" dirty="0"/>
              <a:t>Требованиям к проведению сверки информации</a:t>
            </a:r>
            <a:br>
              <a:rPr lang="ru-RU" sz="900" dirty="0"/>
            </a:br>
            <a:r>
              <a:rPr lang="ru-RU" sz="900" dirty="0"/>
              <a:t>о государственных и муниципальных учреждениях, размещенной на официальном сайте в сети «Интернет» www.bus.gov.ru, и анализа ее </a:t>
            </a:r>
            <a:r>
              <a:rPr lang="ru-RU" sz="900" dirty="0" smtClean="0"/>
              <a:t>результатов, </a:t>
            </a:r>
            <a:br>
              <a:rPr lang="ru-RU" sz="900" dirty="0" smtClean="0"/>
            </a:br>
            <a:r>
              <a:rPr lang="ru-RU" sz="900" dirty="0" smtClean="0"/>
              <a:t>утвержденным приказом Федерального казначейства от 23.03.2023 № 98).</a:t>
            </a:r>
            <a:br>
              <a:rPr lang="ru-RU" sz="900" dirty="0" smtClean="0"/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5009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93740"/>
              </p:ext>
            </p:extLst>
          </p:nvPr>
        </p:nvGraphicFramePr>
        <p:xfrm>
          <a:off x="215896" y="174632"/>
          <a:ext cx="5486403" cy="3088766"/>
        </p:xfrm>
        <a:graphic>
          <a:graphicData uri="http://schemas.openxmlformats.org/drawingml/2006/table">
            <a:tbl>
              <a:tblPr/>
              <a:tblGrid>
                <a:gridCol w="133613">
                  <a:extLst>
                    <a:ext uri="{9D8B030D-6E8A-4147-A177-3AD203B41FA5}">
                      <a16:colId xmlns:a16="http://schemas.microsoft.com/office/drawing/2014/main" xmlns="" val="2134819380"/>
                    </a:ext>
                  </a:extLst>
                </a:gridCol>
                <a:gridCol w="271585">
                  <a:extLst>
                    <a:ext uri="{9D8B030D-6E8A-4147-A177-3AD203B41FA5}">
                      <a16:colId xmlns:a16="http://schemas.microsoft.com/office/drawing/2014/main" xmlns="" val="2087398969"/>
                    </a:ext>
                  </a:extLst>
                </a:gridCol>
                <a:gridCol w="178637">
                  <a:extLst>
                    <a:ext uri="{9D8B030D-6E8A-4147-A177-3AD203B41FA5}">
                      <a16:colId xmlns:a16="http://schemas.microsoft.com/office/drawing/2014/main" xmlns="" val="94547011"/>
                    </a:ext>
                  </a:extLst>
                </a:gridCol>
                <a:gridCol w="149590">
                  <a:extLst>
                    <a:ext uri="{9D8B030D-6E8A-4147-A177-3AD203B41FA5}">
                      <a16:colId xmlns:a16="http://schemas.microsoft.com/office/drawing/2014/main" xmlns="" val="2961451200"/>
                    </a:ext>
                  </a:extLst>
                </a:gridCol>
                <a:gridCol w="127804">
                  <a:extLst>
                    <a:ext uri="{9D8B030D-6E8A-4147-A177-3AD203B41FA5}">
                      <a16:colId xmlns:a16="http://schemas.microsoft.com/office/drawing/2014/main" xmlns="" val="1120032344"/>
                    </a:ext>
                  </a:extLst>
                </a:gridCol>
                <a:gridCol w="92949">
                  <a:extLst>
                    <a:ext uri="{9D8B030D-6E8A-4147-A177-3AD203B41FA5}">
                      <a16:colId xmlns:a16="http://schemas.microsoft.com/office/drawing/2014/main" xmlns="" val="643173606"/>
                    </a:ext>
                  </a:extLst>
                </a:gridCol>
                <a:gridCol w="190254">
                  <a:extLst>
                    <a:ext uri="{9D8B030D-6E8A-4147-A177-3AD203B41FA5}">
                      <a16:colId xmlns:a16="http://schemas.microsoft.com/office/drawing/2014/main" xmlns="" val="1476819126"/>
                    </a:ext>
                  </a:extLst>
                </a:gridCol>
                <a:gridCol w="167018">
                  <a:extLst>
                    <a:ext uri="{9D8B030D-6E8A-4147-A177-3AD203B41FA5}">
                      <a16:colId xmlns:a16="http://schemas.microsoft.com/office/drawing/2014/main" xmlns="" val="1258433919"/>
                    </a:ext>
                  </a:extLst>
                </a:gridCol>
                <a:gridCol w="164597">
                  <a:extLst>
                    <a:ext uri="{9D8B030D-6E8A-4147-A177-3AD203B41FA5}">
                      <a16:colId xmlns:a16="http://schemas.microsoft.com/office/drawing/2014/main" xmlns="" val="1599841646"/>
                    </a:ext>
                  </a:extLst>
                </a:gridCol>
                <a:gridCol w="166534">
                  <a:extLst>
                    <a:ext uri="{9D8B030D-6E8A-4147-A177-3AD203B41FA5}">
                      <a16:colId xmlns:a16="http://schemas.microsoft.com/office/drawing/2014/main" xmlns="" val="1947314209"/>
                    </a:ext>
                  </a:extLst>
                </a:gridCol>
                <a:gridCol w="170406">
                  <a:extLst>
                    <a:ext uri="{9D8B030D-6E8A-4147-A177-3AD203B41FA5}">
                      <a16:colId xmlns:a16="http://schemas.microsoft.com/office/drawing/2014/main" xmlns="" val="3039058867"/>
                    </a:ext>
                  </a:extLst>
                </a:gridCol>
                <a:gridCol w="180088">
                  <a:extLst>
                    <a:ext uri="{9D8B030D-6E8A-4147-A177-3AD203B41FA5}">
                      <a16:colId xmlns:a16="http://schemas.microsoft.com/office/drawing/2014/main" xmlns="" val="3335595621"/>
                    </a:ext>
                  </a:extLst>
                </a:gridCol>
                <a:gridCol w="149105">
                  <a:extLst>
                    <a:ext uri="{9D8B030D-6E8A-4147-A177-3AD203B41FA5}">
                      <a16:colId xmlns:a16="http://schemas.microsoft.com/office/drawing/2014/main" xmlns="" val="1900264357"/>
                    </a:ext>
                  </a:extLst>
                </a:gridCol>
                <a:gridCol w="213007">
                  <a:extLst>
                    <a:ext uri="{9D8B030D-6E8A-4147-A177-3AD203B41FA5}">
                      <a16:colId xmlns:a16="http://schemas.microsoft.com/office/drawing/2014/main" xmlns="" val="1071789681"/>
                    </a:ext>
                  </a:extLst>
                </a:gridCol>
                <a:gridCol w="213492">
                  <a:extLst>
                    <a:ext uri="{9D8B030D-6E8A-4147-A177-3AD203B41FA5}">
                      <a16:colId xmlns:a16="http://schemas.microsoft.com/office/drawing/2014/main" xmlns="" val="1736949250"/>
                    </a:ext>
                  </a:extLst>
                </a:gridCol>
                <a:gridCol w="178152">
                  <a:extLst>
                    <a:ext uri="{9D8B030D-6E8A-4147-A177-3AD203B41FA5}">
                      <a16:colId xmlns:a16="http://schemas.microsoft.com/office/drawing/2014/main" xmlns="" val="2399372299"/>
                    </a:ext>
                  </a:extLst>
                </a:gridCol>
                <a:gridCol w="185897">
                  <a:extLst>
                    <a:ext uri="{9D8B030D-6E8A-4147-A177-3AD203B41FA5}">
                      <a16:colId xmlns:a16="http://schemas.microsoft.com/office/drawing/2014/main" xmlns="" val="2486133506"/>
                    </a:ext>
                  </a:extLst>
                </a:gridCol>
                <a:gridCol w="193643">
                  <a:extLst>
                    <a:ext uri="{9D8B030D-6E8A-4147-A177-3AD203B41FA5}">
                      <a16:colId xmlns:a16="http://schemas.microsoft.com/office/drawing/2014/main" xmlns="" val="1059320916"/>
                    </a:ext>
                  </a:extLst>
                </a:gridCol>
                <a:gridCol w="193643">
                  <a:extLst>
                    <a:ext uri="{9D8B030D-6E8A-4147-A177-3AD203B41FA5}">
                      <a16:colId xmlns:a16="http://schemas.microsoft.com/office/drawing/2014/main" xmlns="" val="2847617381"/>
                    </a:ext>
                  </a:extLst>
                </a:gridCol>
                <a:gridCol w="149590">
                  <a:extLst>
                    <a:ext uri="{9D8B030D-6E8A-4147-A177-3AD203B41FA5}">
                      <a16:colId xmlns:a16="http://schemas.microsoft.com/office/drawing/2014/main" xmlns="" val="4294618605"/>
                    </a:ext>
                  </a:extLst>
                </a:gridCol>
                <a:gridCol w="131678">
                  <a:extLst>
                    <a:ext uri="{9D8B030D-6E8A-4147-A177-3AD203B41FA5}">
                      <a16:colId xmlns:a16="http://schemas.microsoft.com/office/drawing/2014/main" xmlns="" val="1211664571"/>
                    </a:ext>
                  </a:extLst>
                </a:gridCol>
                <a:gridCol w="131678">
                  <a:extLst>
                    <a:ext uri="{9D8B030D-6E8A-4147-A177-3AD203B41FA5}">
                      <a16:colId xmlns:a16="http://schemas.microsoft.com/office/drawing/2014/main" xmlns="" val="13519786"/>
                    </a:ext>
                  </a:extLst>
                </a:gridCol>
                <a:gridCol w="180088">
                  <a:extLst>
                    <a:ext uri="{9D8B030D-6E8A-4147-A177-3AD203B41FA5}">
                      <a16:colId xmlns:a16="http://schemas.microsoft.com/office/drawing/2014/main" xmlns="" val="2269278666"/>
                    </a:ext>
                  </a:extLst>
                </a:gridCol>
                <a:gridCol w="180088">
                  <a:extLst>
                    <a:ext uri="{9D8B030D-6E8A-4147-A177-3AD203B41FA5}">
                      <a16:colId xmlns:a16="http://schemas.microsoft.com/office/drawing/2014/main" xmlns="" val="3571581152"/>
                    </a:ext>
                  </a:extLst>
                </a:gridCol>
                <a:gridCol w="201390">
                  <a:extLst>
                    <a:ext uri="{9D8B030D-6E8A-4147-A177-3AD203B41FA5}">
                      <a16:colId xmlns:a16="http://schemas.microsoft.com/office/drawing/2014/main" xmlns="" val="4204803961"/>
                    </a:ext>
                  </a:extLst>
                </a:gridCol>
                <a:gridCol w="129741">
                  <a:extLst>
                    <a:ext uri="{9D8B030D-6E8A-4147-A177-3AD203B41FA5}">
                      <a16:colId xmlns:a16="http://schemas.microsoft.com/office/drawing/2014/main" xmlns="" val="3769256413"/>
                    </a:ext>
                  </a:extLst>
                </a:gridCol>
                <a:gridCol w="201874">
                  <a:extLst>
                    <a:ext uri="{9D8B030D-6E8A-4147-A177-3AD203B41FA5}">
                      <a16:colId xmlns:a16="http://schemas.microsoft.com/office/drawing/2014/main" xmlns="" val="2836874310"/>
                    </a:ext>
                  </a:extLst>
                </a:gridCol>
                <a:gridCol w="201390">
                  <a:extLst>
                    <a:ext uri="{9D8B030D-6E8A-4147-A177-3AD203B41FA5}">
                      <a16:colId xmlns:a16="http://schemas.microsoft.com/office/drawing/2014/main" xmlns="" val="334124753"/>
                    </a:ext>
                  </a:extLst>
                </a:gridCol>
                <a:gridCol w="149590">
                  <a:extLst>
                    <a:ext uri="{9D8B030D-6E8A-4147-A177-3AD203B41FA5}">
                      <a16:colId xmlns:a16="http://schemas.microsoft.com/office/drawing/2014/main" xmlns="" val="1399782406"/>
                    </a:ext>
                  </a:extLst>
                </a:gridCol>
                <a:gridCol w="162660">
                  <a:extLst>
                    <a:ext uri="{9D8B030D-6E8A-4147-A177-3AD203B41FA5}">
                      <a16:colId xmlns:a16="http://schemas.microsoft.com/office/drawing/2014/main" xmlns="" val="2343867198"/>
                    </a:ext>
                  </a:extLst>
                </a:gridCol>
                <a:gridCol w="346622">
                  <a:extLst>
                    <a:ext uri="{9D8B030D-6E8A-4147-A177-3AD203B41FA5}">
                      <a16:colId xmlns:a16="http://schemas.microsoft.com/office/drawing/2014/main" xmlns="" val="3358768320"/>
                    </a:ext>
                  </a:extLst>
                </a:gridCol>
              </a:tblGrid>
              <a:tr h="11958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Приложение № 1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0550379"/>
                  </a:ext>
                </a:extLst>
              </a:tr>
              <a:tr h="11958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Требованиям к проведению сверки информации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5474353"/>
                  </a:ext>
                </a:extLst>
              </a:tr>
              <a:tr h="11958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государственных и муниципальных учреждениях, 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190988"/>
                  </a:ext>
                </a:extLst>
              </a:tr>
              <a:tr h="11958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размещенной на официальном сайте в сети «Интернет» www.bus.gov.ru,</a:t>
                      </a: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7165650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анализа ее результатов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175489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7964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014399"/>
                  </a:ext>
                </a:extLst>
              </a:tr>
              <a:tr h="68570"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по размещенной информации на Официальном сайте ГМУ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6032104"/>
                  </a:ext>
                </a:extLst>
              </a:tr>
              <a:tr h="74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Регион: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9542125"/>
                  </a:ext>
                </a:extLst>
              </a:tr>
              <a:tr h="850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формирования: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ХХ.ХХ.ХХХХ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553403"/>
                  </a:ext>
                </a:extLst>
              </a:tr>
              <a:tr h="795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Отчетный период: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ХХХХ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7244903"/>
                  </a:ext>
                </a:extLst>
              </a:tr>
              <a:tr h="74057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386021"/>
                  </a:ext>
                </a:extLst>
              </a:tr>
              <a:tr h="76799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643721"/>
                  </a:ext>
                </a:extLst>
              </a:tr>
              <a:tr h="713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ТОФК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ИНН организации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организации по Сводному реестру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Учредитель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учреждения на конец отчетного периода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&lt;отчетный год&gt; г.*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учреждения на конец предыдущего отчетного периода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&lt;предыдущий отчетный год&gt; г.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Признак доведения субсидии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текущем отчетном периоде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&lt;отчетный год&gt; г.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Признак доведения субсидии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предыдущем отчетном периоде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&lt;предыдущий отчетный год&gt; г.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Признак недоведения государственного (муниципального) задания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текущем отчетном периоде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&lt;отчетный год&gt; г.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Признак недоведения государственного (муниципального) задания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предыдущем отчетном периоде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&lt;предыдущий отчетный год&gt; г.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Признак недоведения целевых средств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Полнота размещенной информации в ГИС ГМУ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Полнота размещенной информации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размещена в полном объеме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Соответствие размещаемой информации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Официальном сайте ГМУ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неразмещения информации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8944079"/>
                  </a:ext>
                </a:extLst>
              </a:tr>
              <a:tr h="6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 отчетный период &lt;отчетный год&gt; г. (плановые сведения)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предыдущий период &lt;предыдущий отчетный год&gt; г.  (фактические сведения)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5575752"/>
                  </a:ext>
                </a:extLst>
              </a:tr>
              <a:tr h="757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информация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государственном (муниципальном) задании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показателях бюджетной сметы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плане ФХД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об операциях с целевыми средствами бюджета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о результатах деятельности и об использовании имущества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финансовых результатах деятельности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0503121)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об исполнении бюджета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0503127)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Баланс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0503130)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финансовых результатах деятельности учреждения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0503721)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Баланс государственного (муниципального) учреждения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0503730)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об исполнении учреждением плана его финансово-хозяйственной деятельности 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(ф. 0503737)</a:t>
                      </a:r>
                      <a:b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отчетный          период                    &lt;отчетный год&gt; г.          (плановые    сведения)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предыдущий период                 &lt;предыдущий отчетный год&gt; г.  (фактические сведения) 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578060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1431" marR="1431" marT="1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118812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863193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9023094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8487005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199301"/>
                  </a:ext>
                </a:extLst>
              </a:tr>
              <a:tr h="795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B8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учреждения, у которых за период, равный одному предшествующему кварталу к выбранному периоду формирования выгрузки, произошли изменения в Сводном реестре </a:t>
                      </a: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4276747"/>
                  </a:ext>
                </a:extLst>
              </a:tr>
              <a:tr h="90513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C5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организации, которые были ликвидированы на момент формирования отчета, но имели часть опубликованных сведений</a:t>
                      </a: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4428744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084013"/>
                  </a:ext>
                </a:extLst>
              </a:tr>
              <a:tr h="1195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Руководитель (уполномоченное лицо)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4484036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0043774"/>
                  </a:ext>
                </a:extLst>
              </a:tr>
              <a:tr h="611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Начальник отдела-главный бухгалтер (уполномоченное лицо)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3348114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211622"/>
                  </a:ext>
                </a:extLst>
              </a:tr>
              <a:tr h="611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91281"/>
                  </a:ext>
                </a:extLst>
              </a:tr>
              <a:tr h="6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Тел.:</a:t>
                      </a: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1" marR="1431" marT="1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492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42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8925" y="951296"/>
          <a:ext cx="5187951" cy="1731195"/>
        </p:xfrm>
        <a:graphic>
          <a:graphicData uri="http://schemas.openxmlformats.org/drawingml/2006/table">
            <a:tbl>
              <a:tblPr firstRow="1" firstCol="1" bandRow="1"/>
              <a:tblGrid>
                <a:gridCol w="277540">
                  <a:extLst>
                    <a:ext uri="{9D8B030D-6E8A-4147-A177-3AD203B41FA5}">
                      <a16:colId xmlns:a16="http://schemas.microsoft.com/office/drawing/2014/main" xmlns="" val="1284488076"/>
                    </a:ext>
                  </a:extLst>
                </a:gridCol>
                <a:gridCol w="280576">
                  <a:extLst>
                    <a:ext uri="{9D8B030D-6E8A-4147-A177-3AD203B41FA5}">
                      <a16:colId xmlns:a16="http://schemas.microsoft.com/office/drawing/2014/main" xmlns="" val="285534957"/>
                    </a:ext>
                  </a:extLst>
                </a:gridCol>
                <a:gridCol w="328462">
                  <a:extLst>
                    <a:ext uri="{9D8B030D-6E8A-4147-A177-3AD203B41FA5}">
                      <a16:colId xmlns:a16="http://schemas.microsoft.com/office/drawing/2014/main" xmlns="" val="2771620576"/>
                    </a:ext>
                  </a:extLst>
                </a:gridCol>
                <a:gridCol w="376349">
                  <a:extLst>
                    <a:ext uri="{9D8B030D-6E8A-4147-A177-3AD203B41FA5}">
                      <a16:colId xmlns:a16="http://schemas.microsoft.com/office/drawing/2014/main" xmlns="" val="803385789"/>
                    </a:ext>
                  </a:extLst>
                </a:gridCol>
                <a:gridCol w="376349">
                  <a:extLst>
                    <a:ext uri="{9D8B030D-6E8A-4147-A177-3AD203B41FA5}">
                      <a16:colId xmlns:a16="http://schemas.microsoft.com/office/drawing/2014/main" xmlns="" val="3402707685"/>
                    </a:ext>
                  </a:extLst>
                </a:gridCol>
                <a:gridCol w="280913">
                  <a:extLst>
                    <a:ext uri="{9D8B030D-6E8A-4147-A177-3AD203B41FA5}">
                      <a16:colId xmlns:a16="http://schemas.microsoft.com/office/drawing/2014/main" xmlns="" val="1936179789"/>
                    </a:ext>
                  </a:extLst>
                </a:gridCol>
                <a:gridCol w="280913">
                  <a:extLst>
                    <a:ext uri="{9D8B030D-6E8A-4147-A177-3AD203B41FA5}">
                      <a16:colId xmlns:a16="http://schemas.microsoft.com/office/drawing/2014/main" xmlns="" val="1694318442"/>
                    </a:ext>
                  </a:extLst>
                </a:gridCol>
                <a:gridCol w="280913">
                  <a:extLst>
                    <a:ext uri="{9D8B030D-6E8A-4147-A177-3AD203B41FA5}">
                      <a16:colId xmlns:a16="http://schemas.microsoft.com/office/drawing/2014/main" xmlns="" val="496858654"/>
                    </a:ext>
                  </a:extLst>
                </a:gridCol>
                <a:gridCol w="280913">
                  <a:extLst>
                    <a:ext uri="{9D8B030D-6E8A-4147-A177-3AD203B41FA5}">
                      <a16:colId xmlns:a16="http://schemas.microsoft.com/office/drawing/2014/main" xmlns="" val="487900682"/>
                    </a:ext>
                  </a:extLst>
                </a:gridCol>
                <a:gridCol w="268435">
                  <a:extLst>
                    <a:ext uri="{9D8B030D-6E8A-4147-A177-3AD203B41FA5}">
                      <a16:colId xmlns:a16="http://schemas.microsoft.com/office/drawing/2014/main" xmlns="" val="3474458249"/>
                    </a:ext>
                  </a:extLst>
                </a:gridCol>
                <a:gridCol w="268435">
                  <a:extLst>
                    <a:ext uri="{9D8B030D-6E8A-4147-A177-3AD203B41FA5}">
                      <a16:colId xmlns:a16="http://schemas.microsoft.com/office/drawing/2014/main" xmlns="" val="961964633"/>
                    </a:ext>
                  </a:extLst>
                </a:gridCol>
                <a:gridCol w="280576">
                  <a:extLst>
                    <a:ext uri="{9D8B030D-6E8A-4147-A177-3AD203B41FA5}">
                      <a16:colId xmlns:a16="http://schemas.microsoft.com/office/drawing/2014/main" xmlns="" val="541094684"/>
                    </a:ext>
                  </a:extLst>
                </a:gridCol>
                <a:gridCol w="286646">
                  <a:extLst>
                    <a:ext uri="{9D8B030D-6E8A-4147-A177-3AD203B41FA5}">
                      <a16:colId xmlns:a16="http://schemas.microsoft.com/office/drawing/2014/main" xmlns="" val="2955051699"/>
                    </a:ext>
                  </a:extLst>
                </a:gridCol>
                <a:gridCol w="286646">
                  <a:extLst>
                    <a:ext uri="{9D8B030D-6E8A-4147-A177-3AD203B41FA5}">
                      <a16:colId xmlns:a16="http://schemas.microsoft.com/office/drawing/2014/main" xmlns="" val="462971993"/>
                    </a:ext>
                  </a:extLst>
                </a:gridCol>
                <a:gridCol w="286646">
                  <a:extLst>
                    <a:ext uri="{9D8B030D-6E8A-4147-A177-3AD203B41FA5}">
                      <a16:colId xmlns:a16="http://schemas.microsoft.com/office/drawing/2014/main" xmlns="" val="1842017488"/>
                    </a:ext>
                  </a:extLst>
                </a:gridCol>
                <a:gridCol w="286646">
                  <a:extLst>
                    <a:ext uri="{9D8B030D-6E8A-4147-A177-3AD203B41FA5}">
                      <a16:colId xmlns:a16="http://schemas.microsoft.com/office/drawing/2014/main" xmlns="" val="3135491124"/>
                    </a:ext>
                  </a:extLst>
                </a:gridCol>
                <a:gridCol w="239096">
                  <a:extLst>
                    <a:ext uri="{9D8B030D-6E8A-4147-A177-3AD203B41FA5}">
                      <a16:colId xmlns:a16="http://schemas.microsoft.com/office/drawing/2014/main" xmlns="" val="3639742077"/>
                    </a:ext>
                  </a:extLst>
                </a:gridCol>
                <a:gridCol w="221897">
                  <a:extLst>
                    <a:ext uri="{9D8B030D-6E8A-4147-A177-3AD203B41FA5}">
                      <a16:colId xmlns:a16="http://schemas.microsoft.com/office/drawing/2014/main" xmlns="" val="3135398128"/>
                    </a:ext>
                  </a:extLst>
                </a:gridCol>
              </a:tblGrid>
              <a:tr h="727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учреждения в текущем отчетном (предыдущем) периоде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доведения субсидии в текущем отчетном периоде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доведения субсидии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предыдущем отчетном периоде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недоведения государственного (муниципального) задания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текущем отчетном периоде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недоведения государственного (муниципального) задания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предыдущем отчетном периоде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недоведения целевых средств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информация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государственном (муниципальном) задании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показателях бюджетной сметы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плане ФХД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об операциях с целевыми средствами бюджета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результатах деятельности и об использовании имущества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финансовых результатах деятельности (ф. 0503121)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об исполнении бюджета (ф. 0503127)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 (ф. 0503130)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финансовых результатах деятельности учреждения (ф. 0503721)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Баланс) учреждения </a:t>
                      </a:r>
                      <a:b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(ф. 0503730)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об исполнении учреждением плана его ФХД (ф. 0503737)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99483"/>
                  </a:ext>
                </a:extLst>
              </a:tr>
              <a:tr h="69267">
                <a:tc gridSpan="1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строкам мониторингового отчета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67722"/>
                  </a:ext>
                </a:extLst>
              </a:tr>
              <a:tr h="86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98388"/>
                  </a:ext>
                </a:extLst>
              </a:tr>
              <a:tr h="10393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мониторинга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 сведения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фактические сведения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986505"/>
                  </a:ext>
                </a:extLst>
              </a:tr>
              <a:tr h="103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257649"/>
                  </a:ext>
                </a:extLst>
              </a:tr>
              <a:tr h="10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09902"/>
                  </a:ext>
                </a:extLst>
              </a:tr>
              <a:tr h="103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1446874"/>
                  </a:ext>
                </a:extLst>
              </a:tr>
              <a:tr h="10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9471354"/>
                  </a:ext>
                </a:extLst>
              </a:tr>
              <a:tr h="1039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713658"/>
                  </a:ext>
                </a:extLst>
              </a:tr>
              <a:tr h="10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1" marR="36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1433339"/>
                  </a:ext>
                </a:extLst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20700" y="174625"/>
            <a:ext cx="4812664" cy="369332"/>
          </a:xfrm>
        </p:spPr>
        <p:txBody>
          <a:bodyPr/>
          <a:lstStyle/>
          <a:p>
            <a:r>
              <a:rPr lang="ru-RU" dirty="0"/>
              <a:t>Информация об учреждениях, необходимая к размещению на Официальном сайте в разрезе их </a:t>
            </a:r>
            <a:r>
              <a:rPr lang="ru-RU" dirty="0" smtClean="0"/>
              <a:t>типов</a:t>
            </a:r>
            <a:r>
              <a:rPr lang="en-US" dirty="0" smtClean="0"/>
              <a:t>   </a:t>
            </a:r>
            <a:r>
              <a:rPr lang="en-US" sz="1000" dirty="0" smtClean="0"/>
              <a:t>(</a:t>
            </a:r>
            <a:r>
              <a:rPr lang="ru-RU" sz="1000" dirty="0" smtClean="0"/>
              <a:t>Приложение</a:t>
            </a:r>
            <a:r>
              <a:rPr lang="en-US" sz="1000" dirty="0" smtClean="0"/>
              <a:t> 2</a:t>
            </a:r>
            <a:r>
              <a:rPr lang="ru-RU" sz="1000" dirty="0" smtClean="0"/>
              <a:t>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3565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368300" y="98425"/>
            <a:ext cx="5397500" cy="246221"/>
          </a:xfrm>
        </p:spPr>
        <p:txBody>
          <a:bodyPr/>
          <a:lstStyle/>
          <a:p>
            <a:r>
              <a:rPr lang="ru-RU" sz="800" dirty="0"/>
              <a:t>Классификатор причин </a:t>
            </a:r>
            <a:r>
              <a:rPr lang="ru-RU" sz="800" dirty="0" err="1"/>
              <a:t>неразмещения</a:t>
            </a:r>
            <a:r>
              <a:rPr lang="ru-RU" sz="800" dirty="0"/>
              <a:t> информации государственными и муниципальными учреждениями на Официальном сайте. </a:t>
            </a:r>
            <a:r>
              <a:rPr lang="en-US" sz="800" dirty="0" smtClean="0"/>
              <a:t>  (</a:t>
            </a:r>
            <a:r>
              <a:rPr lang="ru-RU" sz="800" dirty="0" smtClean="0"/>
              <a:t>Приложение </a:t>
            </a:r>
            <a:r>
              <a:rPr lang="en-US" sz="800" dirty="0" smtClean="0"/>
              <a:t>3</a:t>
            </a:r>
            <a:r>
              <a:rPr lang="ru-RU" sz="800" dirty="0" smtClean="0"/>
              <a:t>)</a:t>
            </a:r>
            <a:endParaRPr lang="ru-RU" sz="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16647"/>
              </p:ext>
            </p:extLst>
          </p:nvPr>
        </p:nvGraphicFramePr>
        <p:xfrm>
          <a:off x="368300" y="555625"/>
          <a:ext cx="4571999" cy="2620397"/>
        </p:xfrm>
        <a:graphic>
          <a:graphicData uri="http://schemas.openxmlformats.org/drawingml/2006/table">
            <a:tbl>
              <a:tblPr firstRow="1" firstCol="1" bandRow="1"/>
              <a:tblGrid>
                <a:gridCol w="3425963">
                  <a:extLst>
                    <a:ext uri="{9D8B030D-6E8A-4147-A177-3AD203B41FA5}">
                      <a16:colId xmlns:a16="http://schemas.microsoft.com/office/drawing/2014/main" xmlns="" val="3648031300"/>
                    </a:ext>
                  </a:extLst>
                </a:gridCol>
                <a:gridCol w="1146036">
                  <a:extLst>
                    <a:ext uri="{9D8B030D-6E8A-4147-A177-3AD203B41FA5}">
                      <a16:colId xmlns:a16="http://schemas.microsoft.com/office/drawing/2014/main" xmlns="" val="758209044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классификатора причин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Классификатор причин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185357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проставлен признак учредителем о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недоведении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Государственного задания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5476953"/>
                  </a:ext>
                </a:extLst>
              </a:tr>
              <a:tr h="191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дату предоставления информации не доведено Государственное задание учредителем (дополнительно указать плановую дату доведения Государственного задания при наличии)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 – плановая дата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79305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 объективные причины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неразмещения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Государственного задания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917224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проставлен признак учредителем о </a:t>
                      </a:r>
                      <a:r>
                        <a:rPr lang="ru-RU" sz="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недоведении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целевых субсидий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731449"/>
                  </a:ext>
                </a:extLst>
              </a:tr>
              <a:tr h="240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 утвержденное решение о предоставлении целевых средств из бюджета на дату предоставления информации. Сведения об операциях с целевыми субсидиями будут доведены учредителем в течение года.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13214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(филиал) находится в процессе реорганизации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039287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(филиал) находится в процессе ликвидации или ликвидирован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7656432"/>
                  </a:ext>
                </a:extLst>
              </a:tr>
              <a:tr h="94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(филиал) находится в процессе строительства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9461720"/>
                  </a:ext>
                </a:extLst>
              </a:tr>
              <a:tr h="191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Учреждение создано и включено в ЕГРЮЛ и Сводный реестр в текущем году (данные для размещения информации по показателям предыдущего года отсутствуют)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–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обращения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788596"/>
                  </a:ext>
                </a:extLst>
              </a:tr>
              <a:tr h="240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проблемы (смена сертификата, отсутствует доступ в личный кабинет и др. – необходимо указать номер обращения, и краткое описание).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Например, 08 – </a:t>
                      </a:r>
                      <a:r>
                        <a:rPr lang="en-US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SD153685 – </a:t>
                      </a: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смена сертификата.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</a:t>
                      </a:r>
                      <a:b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обращения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2456549"/>
                  </a:ext>
                </a:extLst>
              </a:tr>
              <a:tr h="48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плане ФХД и Отчет о результатах деятельности государственного (муниципального) учреждения и об использовании закрепленного за ним государственного (муниципального) имущества для просмотра в Личном кабинете ТОФК не реализована (публикация Отчета возможна только посредством интеграционного взаимодействия с внешними информационными системами или загрузки сведений в форматах </a:t>
                      </a:r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XM</a:t>
                      </a: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Отсутствует возможность провести сверку.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188458"/>
                  </a:ext>
                </a:extLst>
              </a:tr>
              <a:tr h="289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об учреждении является секретной. Учреждением (учредителем) в Реестре участников бюджетного процесса, а также юридических лиц, не являющихся участниками бюджетного процесса не проставлен признак «Не подлежит размещению в сети Интернет»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066474"/>
                  </a:ext>
                </a:extLst>
              </a:tr>
              <a:tr h="48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Иные причины неразмещения сведений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60" marR="14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003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5724" y="485157"/>
            <a:ext cx="5452652" cy="193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1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План ФХД </a:t>
            </a:r>
            <a:endParaRPr lang="ru-RU" sz="851" b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745402" y="754441"/>
            <a:ext cx="274996" cy="1433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1"/>
          </a:p>
        </p:txBody>
      </p:sp>
      <p:sp>
        <p:nvSpPr>
          <p:cNvPr id="22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06731" y="1165225"/>
            <a:ext cx="1574610" cy="151819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ru-RU" sz="851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Информация о плане ФХД государственного (муниципального) учреждения </a:t>
            </a:r>
            <a:r>
              <a:rPr lang="ru-RU" sz="85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(для автономных и бюджетных учреждений)</a:t>
            </a:r>
          </a:p>
        </p:txBody>
      </p:sp>
      <p:sp>
        <p:nvSpPr>
          <p:cNvPr id="38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2350872" y="1165225"/>
            <a:ext cx="3277504" cy="18780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just"/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 исполнение Федерального закона 326-ФЗ 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Федеральным казначейством прекращено размещение предоставленных учреждениями сведений о планах ФХД </a:t>
            </a:r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 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отчетах о результатах деятельности </a:t>
            </a:r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учреждений, предоставленных с 14.07.2022,  на едином портале бюджетной системы Российской Федерации и 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открытой части официального сайта bus.gov.</a:t>
            </a:r>
            <a:r>
              <a:rPr lang="en-US" sz="615" b="1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just"/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Вместе с тем, процедура предоставления сведений на официальный сайт bus.gov.ru не изменяется. 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 и муниципальные учреждения продолжают предоставлять сведения о планах ФХД </a:t>
            </a:r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государственных (муниципальных) учреждений </a:t>
            </a:r>
            <a:r>
              <a:rPr lang="ru-RU" sz="615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отчеты о результатах деятельности</a:t>
            </a:r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государственных (муниципальных) учреждений в соответствии с нормами Порядка 86н. </a:t>
            </a:r>
          </a:p>
          <a:p>
            <a:r>
              <a:rPr lang="ru-RU" sz="615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---------------------</a:t>
            </a:r>
          </a:p>
          <a:p>
            <a:pPr algn="just"/>
            <a:r>
              <a:rPr lang="ru-RU" sz="615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Совместное письмом Министерства финансов Российской Федерации № 09-07-06/94470 и Казначейства России № 07-04-05/13-23771 от 30.03.2022 предоставлены разъяснения в связи с принятием 326-ФЗ.</a:t>
            </a:r>
          </a:p>
          <a:p>
            <a:endParaRPr lang="ru-RU" sz="567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53294" y="2127334"/>
            <a:ext cx="425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9700" y="461132"/>
            <a:ext cx="5488676" cy="2685293"/>
            <a:chOff x="371574" y="973403"/>
            <a:chExt cx="11529837" cy="58857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1574" y="973403"/>
              <a:ext cx="11529837" cy="409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/>
              <a:r>
                <a:rPr lang="ru-RU" sz="851" b="1" dirty="0" smtClean="0">
                  <a:solidFill>
                    <a:prstClr val="black"/>
                  </a:solidFill>
                  <a:latin typeface="Segoe UI Light" panose="020B0502040204020203" pitchFamily="34" charset="0"/>
                </a:rPr>
                <a:t>Информация о результатах деятельности и об использовании имущества</a:t>
              </a:r>
              <a:endParaRPr lang="ru-RU" sz="851" b="1" dirty="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805256" y="1484755"/>
              <a:ext cx="581489" cy="303126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/>
              <a:endParaRPr lang="ru-RU" sz="8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4235886" y="1825212"/>
              <a:ext cx="7584776" cy="3258279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just" defTabSz="432420"/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</a:t>
              </a:r>
              <a:r>
                <a:rPr lang="ru-RU" sz="662" b="1" dirty="0">
                  <a:solidFill>
                    <a:srgbClr val="5B9BD5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Начиная с отчетности за 2022 год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Информация о результатах деятельности и об использовании имущества государственными и муниципальными учреждениями ПУБЛИКУЕТСЯ и РАЗМЕЩАЕТСЯ в соответствии с требованиями приказа Минфина России от 2 ноября </a:t>
              </a:r>
              <a:r>
                <a:rPr lang="ru-RU" sz="662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</a:t>
              </a:r>
              <a:r>
                <a:rPr lang="en-US" sz="662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r>
                <a:rPr lang="ru-RU" sz="662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г. № 171н. </a:t>
              </a:r>
            </a:p>
            <a:p>
              <a:pPr defTabSz="432420"/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Публикация и размещение информации согласно требованиям приказа Минфина России от 30 сентября 2010 г. </a:t>
              </a:r>
              <a:r>
                <a:rPr lang="ru-RU" sz="662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№ 114н НЕ ОСУЩЕСТВЛЯЕТСЯ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  <a:p>
              <a:pPr defTabSz="432420"/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 </a:t>
              </a:r>
            </a:p>
            <a:p>
              <a:pPr algn="just" defTabSz="432420"/>
              <a:r>
                <a:rPr lang="ru-RU" sz="662" b="1" dirty="0">
                  <a:solidFill>
                    <a:srgbClr val="70AD47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Реализована возможность загрузки отчетов в </a:t>
              </a:r>
              <a:r>
                <a:rPr lang="en-US" sz="662" b="1" dirty="0">
                  <a:solidFill>
                    <a:srgbClr val="70AD47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xml</a:t>
              </a:r>
              <a:r>
                <a:rPr lang="ru-RU" sz="662" b="1" dirty="0">
                  <a:solidFill>
                    <a:srgbClr val="70AD47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-форматах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(для тех учреждений  у кого имеется техническая возможность автоматизировано сформировать </a:t>
              </a:r>
              <a:r>
                <a:rPr lang="ru-RU" sz="662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xml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-документ для загрузки Отчета в Личном кабинете).</a:t>
              </a:r>
            </a:p>
            <a:p>
              <a:pPr defTabSz="432420"/>
              <a:endParaRPr lang="ru-RU" sz="66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just" defTabSz="432420"/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    После доработки Отчета на сайте bus.gov.</a:t>
              </a:r>
              <a:r>
                <a:rPr lang="en-US" sz="662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ru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в соответствии с требованиями приказа 171 н </a:t>
              </a:r>
              <a:r>
                <a:rPr lang="ru-RU" sz="662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некорректные отчеты учреждений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(например, по форме к приказу № 114 н или загруженные в неверном периоде) </a:t>
              </a:r>
              <a:r>
                <a:rPr lang="ru-RU" sz="662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будут централизованно удалены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нештатным способом с помощью технических специалистов сайта.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456206" y="3375420"/>
              <a:ext cx="61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56">
              <a:extLst>
                <a:ext uri="{FF2B5EF4-FFF2-40B4-BE49-F238E27FC236}">
                  <a16:creationId xmlns:a16="http://schemas.microsoft.com/office/drawing/2014/main" xmlns="" id="{7D5109DB-5C3B-4D44-9353-4D26A24E9001}"/>
                </a:ext>
              </a:extLst>
            </p:cNvPr>
            <p:cNvSpPr/>
            <p:nvPr/>
          </p:nvSpPr>
          <p:spPr>
            <a:xfrm>
              <a:off x="632433" y="2551500"/>
              <a:ext cx="2709481" cy="1650383"/>
            </a:xfrm>
            <a:prstGeom prst="roundRect">
              <a:avLst>
                <a:gd name="adj" fmla="val 301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defTabSz="432420">
                <a:tabLst>
                  <a:tab pos="210955" algn="l"/>
                </a:tabLst>
              </a:pPr>
              <a:r>
                <a:rPr lang="ru-RU" sz="851" b="1" dirty="0">
                  <a:solidFill>
                    <a:srgbClr val="1143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о результатах деятельности и об использовании имущества</a:t>
              </a:r>
            </a:p>
          </p:txBody>
        </p:sp>
        <p:pic>
          <p:nvPicPr>
            <p:cNvPr id="40" name="Picture 2" descr="C:\Users\1\AppData\Local\Microsoft\Windows\Temporary Internet Files\Content.IE5\FUZSU1KV\MC90043475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1" y="2327572"/>
              <a:ext cx="461283" cy="39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78001" y="5155842"/>
              <a:ext cx="11268979" cy="1703349"/>
            </a:xfrm>
            <a:prstGeom prst="rect">
              <a:avLst/>
            </a:prstGeom>
            <a:ln>
              <a:solidFill>
                <a:srgbClr val="C0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defTabSz="432420"/>
              <a:r>
                <a:rPr lang="ru-RU" sz="662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ВАЖНО!!!</a:t>
              </a:r>
              <a:r>
                <a:rPr lang="ru-RU" sz="662" b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662" b="1" dirty="0">
                  <a:solidFill>
                    <a:srgbClr val="5B9BD5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части федеральных учреждений размещение информации будет осуществляться автоматически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из подсистемы управления расходами ГИИС «Электронный бюджет», оператором которой является Министерство финансов Российской Федерации. </a:t>
              </a:r>
            </a:p>
            <a:p>
              <a:pPr defTabSz="432420"/>
              <a:endParaRPr lang="ru-RU" sz="66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defTabSz="432420"/>
              <a:r>
                <a:rPr lang="ru-RU" sz="662" b="1" dirty="0">
                  <a:solidFill>
                    <a:srgbClr val="5B9BD5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части учреждений субъектов Российской Федерации и муниципальных образований сообщение о дате начала размещении Информации 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 результатах деятельности и об использовании имущества государственными и муниципальными учреждениями по новым форматам на Официальном сайте ГМУ за отчетный 2022 год </a:t>
              </a:r>
              <a:r>
                <a:rPr lang="ru-RU" sz="662" b="1" u="sng" dirty="0">
                  <a:solidFill>
                    <a:srgbClr val="5B9BD5">
                      <a:lumMod val="50000"/>
                    </a:srgb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будет доведено дополнительно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в разделе «Новости» сайта bus.gov.</a:t>
              </a:r>
              <a:r>
                <a:rPr lang="en-US" sz="662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ru</a:t>
              </a:r>
              <a:r>
                <a:rPr lang="ru-RU" sz="66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</a:t>
              </a:r>
            </a:p>
            <a:p>
              <a:pPr defTabSz="432420"/>
              <a:r>
                <a:rPr lang="ru-RU" sz="662" dirty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 настоящее время проводится апробация функционала по размещению указанной информации на Официальном сайте ГМУ.</a:t>
              </a: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A16B6B03-5EC9-44AC-8A10-A314EA710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574" y="6190623"/>
              <a:ext cx="0" cy="4761"/>
            </a:xfrm>
            <a:prstGeom prst="line">
              <a:avLst/>
            </a:prstGeom>
            <a:ln w="101600" cap="rnd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5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1851</TotalTime>
  <Words>2874</Words>
  <Application>Microsoft Office PowerPoint</Application>
  <PresentationFormat>Произвольный</PresentationFormat>
  <Paragraphs>573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Отчет по размещенной информации на Официальном сайте ГУ (Приложение № 1 к Требованиям к проведению сверки информации о государственных и муниципальных учреждениях, размещенной на официальном сайте в сети «Интернет» www.bus.gov.ru, и анализа ее результатов,  утвержденным приказом Федерального казначейства от 23.03.2023 № 98). </vt:lpstr>
      <vt:lpstr>Презентация PowerPoint</vt:lpstr>
      <vt:lpstr>Информация об учреждениях, необходимая к размещению на Официальном сайте в разрезе их типов   (Приложение 2)</vt:lpstr>
      <vt:lpstr>Классификатор причин неразмещения информации государственными и муниципальными учреждениями на Официальном сайте.   (Приложение 3)</vt:lpstr>
      <vt:lpstr>Презентация PowerPoint</vt:lpstr>
      <vt:lpstr>Презентация PowerPoint</vt:lpstr>
      <vt:lpstr>Презентация PowerPoint</vt:lpstr>
      <vt:lpstr>Проверка соответствия (приложение 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Костливцева Наталья Максимовна</cp:lastModifiedBy>
  <cp:revision>225</cp:revision>
  <dcterms:created xsi:type="dcterms:W3CDTF">2019-07-31T16:47:50Z</dcterms:created>
  <dcterms:modified xsi:type="dcterms:W3CDTF">2023-08-08T06:41:27Z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